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  <p:sldMasterId id="2147483674" r:id="rId6"/>
    <p:sldMasterId id="2147484001" r:id="rId7"/>
    <p:sldMasterId id="2147484009" r:id="rId8"/>
    <p:sldMasterId id="2147484021" r:id="rId9"/>
    <p:sldMasterId id="2147484024" r:id="rId10"/>
    <p:sldMasterId id="2147484041" r:id="rId11"/>
  </p:sldMasterIdLst>
  <p:notesMasterIdLst>
    <p:notesMasterId r:id="rId30"/>
  </p:notesMasterIdLst>
  <p:sldIdLst>
    <p:sldId id="279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6658"/>
    <a:srgbClr val="DE6024"/>
    <a:srgbClr val="4E4E4E"/>
    <a:srgbClr val="FFFFFF"/>
    <a:srgbClr val="DF5026"/>
    <a:srgbClr val="818181"/>
    <a:srgbClr val="005198"/>
    <a:srgbClr val="D02526"/>
    <a:srgbClr val="E6E6E6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91" autoAdjust="0"/>
    <p:restoredTop sz="94982" autoAdjust="0"/>
  </p:normalViewPr>
  <p:slideViewPr>
    <p:cSldViewPr>
      <p:cViewPr varScale="1">
        <p:scale>
          <a:sx n="135" d="100"/>
          <a:sy n="135" d="100"/>
        </p:scale>
        <p:origin x="7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6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19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Master" Target="slideMasters/slideMaster5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1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58B5F62-DDC5-4A62-9072-171A9EDA8ED4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09B3B38-A9A6-4DCF-8CBD-E550158FD0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40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B3B38-A9A6-4DCF-8CBD-E550158FD0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9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29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10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B3B38-A9A6-4DCF-8CBD-E550158FD05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57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B3B38-A9A6-4DCF-8CBD-E550158FD0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7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ulti-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76072" y="5029200"/>
            <a:ext cx="18288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457200" y="5257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rgbClr val="4E4E4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57200" y="3352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4" b="-943"/>
          <a:stretch/>
        </p:blipFill>
        <p:spPr>
          <a:xfrm>
            <a:off x="-6130" y="1524000"/>
            <a:ext cx="305413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9013" r="12000" b="3853"/>
          <a:stretch/>
        </p:blipFill>
        <p:spPr>
          <a:xfrm>
            <a:off x="3062890" y="1524000"/>
            <a:ext cx="3033110" cy="2209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t="1" r="3123" b="2340"/>
          <a:stretch/>
        </p:blipFill>
        <p:spPr>
          <a:xfrm>
            <a:off x="6131910" y="1524000"/>
            <a:ext cx="3022600" cy="22098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048000" y="1524000"/>
            <a:ext cx="0" cy="22098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087836" y="1371600"/>
            <a:ext cx="8164" cy="2362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0" y="1524000"/>
            <a:ext cx="91904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-35910" y="3733800"/>
            <a:ext cx="91904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4" y="381000"/>
            <a:ext cx="254031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0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7416642" y="6324600"/>
            <a:ext cx="1587698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6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0"/>
            <a:ext cx="5181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8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0"/>
            <a:ext cx="5181600" cy="4953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" y="381000"/>
            <a:ext cx="2779058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24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5" y="896807"/>
            <a:ext cx="1081625" cy="1499932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6537567" y="4457236"/>
            <a:ext cx="1081625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2" name="Shape 12"/>
          <p:cNvCxnSpPr/>
          <p:nvPr/>
        </p:nvCxnSpPr>
        <p:spPr>
          <a:xfrm>
            <a:off x="4359601" y="3756617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80301" y="1585237"/>
            <a:ext cx="5783400" cy="1943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000"/>
            </a:lvl1pPr>
            <a:lvl2pPr lvl="1" algn="ctr" rtl="0">
              <a:spcBef>
                <a:spcPts val="0"/>
              </a:spcBef>
              <a:buSzPct val="100000"/>
              <a:defRPr sz="4000"/>
            </a:lvl2pPr>
            <a:lvl3pPr lvl="2" algn="ctr" rtl="0">
              <a:spcBef>
                <a:spcPts val="0"/>
              </a:spcBef>
              <a:buSzPct val="100000"/>
              <a:defRPr sz="4000"/>
            </a:lvl3pPr>
            <a:lvl4pPr lvl="3" algn="ctr" rtl="0">
              <a:spcBef>
                <a:spcPts val="0"/>
              </a:spcBef>
              <a:buSzPct val="100000"/>
              <a:defRPr sz="4000"/>
            </a:lvl4pPr>
            <a:lvl5pPr lvl="4" algn="ctr" rtl="0">
              <a:spcBef>
                <a:spcPts val="0"/>
              </a:spcBef>
              <a:buSzPct val="100000"/>
              <a:defRPr sz="4000"/>
            </a:lvl5pPr>
            <a:lvl6pPr lvl="5" algn="ctr" rtl="0">
              <a:spcBef>
                <a:spcPts val="0"/>
              </a:spcBef>
              <a:buSzPct val="100000"/>
              <a:defRPr sz="4000"/>
            </a:lvl6pPr>
            <a:lvl7pPr lvl="6" algn="ctr" rtl="0">
              <a:spcBef>
                <a:spcPts val="0"/>
              </a:spcBef>
              <a:buSzPct val="100000"/>
              <a:defRPr sz="4000"/>
            </a:lvl7pPr>
            <a:lvl8pPr lvl="7" algn="ctr" rtl="0">
              <a:spcBef>
                <a:spcPts val="0"/>
              </a:spcBef>
              <a:buSzPct val="100000"/>
              <a:defRPr sz="4000"/>
            </a:lvl8pPr>
            <a:lvl9pPr lvl="8" algn="ctr" rtl="0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680301" y="4065933"/>
            <a:ext cx="5783400" cy="121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773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2" y="1680377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0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0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2676" y="6279290"/>
            <a:ext cx="2441325" cy="60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13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6038"/>
            <a:ext cx="8229600" cy="5635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30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609600" y="228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98D6-9C74-4A1D-98D2-7B58A2AA6C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61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6038"/>
            <a:ext cx="8229600" cy="5635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9398D6-9C74-4A1D-98D2-7B58A2AA6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2869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609600" y="228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98D6-9C74-4A1D-98D2-7B58A2AA6C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98D6-9C74-4A1D-98D2-7B58A2AA6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4" y="381000"/>
            <a:ext cx="2540317" cy="9144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457200" y="3733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869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E4E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609600" y="228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98D6-9C74-4A1D-98D2-7B58A2AA6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609600" y="228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98D6-9C74-4A1D-98D2-7B58A2AA6C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80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98D6-9C74-4A1D-98D2-7B58A2AA6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4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E4E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609600" y="228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98D6-9C74-4A1D-98D2-7B58A2AA6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55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3/23/2016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7F76-0213-4BBE-BC13-577FD90654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8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924800" y="6443438"/>
            <a:ext cx="981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>
                <a:solidFill>
                  <a:prstClr val="black"/>
                </a:solidFill>
              </a:rPr>
              <a:t>3/23/2016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131134" y="6444344"/>
            <a:ext cx="876300" cy="365125"/>
          </a:xfrm>
        </p:spPr>
        <p:txBody>
          <a:bodyPr/>
          <a:lstStyle>
            <a:lvl1pPr>
              <a:defRPr sz="900"/>
            </a:lvl1pPr>
          </a:lstStyle>
          <a:p>
            <a:fld id="{2A548835-4CB4-4FB8-8B8F-2109066A886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95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3/23/2016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7F76-0213-4BBE-BC13-577FD90654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83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3/23/2016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7F76-0213-4BBE-BC13-577FD90654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21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3/23/2016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7F76-0213-4BBE-BC13-577FD90654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80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3/23/2016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7F76-0213-4BBE-BC13-577FD90654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6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457200" y="3733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6" y="381000"/>
            <a:ext cx="2116928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08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3/23/2016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7F76-0213-4BBE-BC13-577FD90654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60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3/23/2016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7F76-0213-4BBE-BC13-577FD90654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56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3/23/2016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7F76-0213-4BBE-BC13-577FD90654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03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3/23/2016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7F76-0213-4BBE-BC13-577FD90654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18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3/23/2016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D7F76-0213-4BBE-BC13-577FD90654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05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4675" y="6324600"/>
            <a:ext cx="480060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>
                <a:solidFill>
                  <a:schemeClr val="folHlink"/>
                </a:solidFill>
                <a:latin typeface="Helvetica" pitchFamily="34" charset="0"/>
              </a:defRPr>
            </a:lvl1pPr>
          </a:lstStyle>
          <a:p>
            <a:endParaRPr lang="en-US" dirty="0">
              <a:solidFill>
                <a:srgbClr val="EAEAEA"/>
              </a:solidFill>
            </a:endParaRPr>
          </a:p>
        </p:txBody>
      </p:sp>
      <p:pic>
        <p:nvPicPr>
          <p:cNvPr id="7172" name="Picture 4" descr="BenMid-letter-final-top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11765"/>
          <a:stretch>
            <a:fillRect/>
          </a:stretch>
        </p:blipFill>
        <p:spPr bwMode="auto">
          <a:xfrm>
            <a:off x="228600" y="304800"/>
            <a:ext cx="594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1524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593725" y="2503488"/>
            <a:ext cx="6111875" cy="381000"/>
          </a:xfrm>
        </p:spPr>
        <p:txBody>
          <a:bodyPr wrap="none" bIns="9144"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93725" y="2914650"/>
            <a:ext cx="4495800" cy="381000"/>
          </a:xfrm>
        </p:spPr>
        <p:txBody>
          <a:bodyPr wrap="none" tIns="9144" rIns="91440" bIns="45720"/>
          <a:lstStyle>
            <a:lvl1pPr>
              <a:defRPr>
                <a:latin typeface="Arial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593725" y="2895600"/>
            <a:ext cx="7940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887504" y="2590800"/>
            <a:ext cx="16468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91440" bIns="9144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April 21, 2016</a:t>
            </a:r>
          </a:p>
        </p:txBody>
      </p:sp>
    </p:spTree>
    <p:extLst>
      <p:ext uri="{BB962C8B-B14F-4D97-AF65-F5344CB8AC3E}">
        <p14:creationId xmlns:p14="http://schemas.microsoft.com/office/powerpoint/2010/main" val="3897665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Clr>
                <a:schemeClr val="bg2"/>
              </a:buClr>
              <a:buFont typeface="Arial" pitchFamily="34" charset="0"/>
              <a:buNone/>
              <a:defRPr baseline="0"/>
            </a:lvl1pPr>
            <a:lvl2pPr marL="400050" indent="-285750">
              <a:buClr>
                <a:schemeClr val="bg2"/>
              </a:buClr>
              <a:buFont typeface="Agency FB" pitchFamily="34" charset="0"/>
              <a:buChar char="‐"/>
              <a:defRPr/>
            </a:lvl2pPr>
            <a:lvl3pPr marL="742950" indent="-228600">
              <a:buClr>
                <a:schemeClr val="bg2"/>
              </a:buClr>
              <a:buFont typeface="Agency FB" pitchFamily="34" charset="0"/>
              <a:buChar char="‐"/>
              <a:defRPr/>
            </a:lvl3pPr>
            <a:lvl4pPr marL="1085850" indent="-228600">
              <a:buClr>
                <a:schemeClr val="bg2"/>
              </a:buClr>
              <a:buFont typeface="Agency FB" pitchFamily="34" charset="0"/>
              <a:buChar char="‐"/>
              <a:defRPr/>
            </a:lvl4pPr>
            <a:lvl5pPr marL="1428750" indent="-228600">
              <a:buClr>
                <a:schemeClr val="bg2"/>
              </a:buClr>
              <a:buFont typeface="Agency FB" pitchFamily="34" charset="0"/>
              <a:buChar char="‐"/>
              <a:defRPr/>
            </a:lvl5pPr>
          </a:lstStyle>
          <a:p>
            <a:pPr lvl="0"/>
            <a:r>
              <a:rPr lang="en-US" sz="1600">
                <a:effectLst/>
                <a:latin typeface="Times"/>
                <a:cs typeface="Times New Roman"/>
              </a:rPr>
              <a:t>Click to edit Master text styles</a:t>
            </a:r>
          </a:p>
          <a:p>
            <a:pPr lvl="1"/>
            <a:r>
              <a:rPr lang="en-US" sz="1600">
                <a:effectLst/>
                <a:latin typeface="Times"/>
                <a:cs typeface="Times New Roman"/>
              </a:rPr>
              <a:t>Second level</a:t>
            </a:r>
          </a:p>
          <a:p>
            <a:pPr lvl="2"/>
            <a:r>
              <a:rPr lang="en-US" sz="1600">
                <a:effectLst/>
                <a:latin typeface="Times"/>
                <a:cs typeface="Times New Roman"/>
              </a:rPr>
              <a:t>Third level</a:t>
            </a:r>
          </a:p>
          <a:p>
            <a:pPr lvl="3"/>
            <a:r>
              <a:rPr lang="en-US" sz="1600">
                <a:effectLst/>
                <a:latin typeface="Times"/>
                <a:cs typeface="Times New Roman"/>
              </a:rPr>
              <a:t>Fourth level</a:t>
            </a:r>
          </a:p>
          <a:p>
            <a:pPr lvl="4"/>
            <a:r>
              <a:rPr lang="en-US" sz="1600">
                <a:effectLst/>
                <a:latin typeface="Times"/>
                <a:cs typeface="Times New Roman"/>
              </a:rPr>
              <a:t>Fifth level</a:t>
            </a:r>
            <a:endParaRPr lang="en-US" sz="1200" dirty="0">
              <a:effectLst/>
              <a:latin typeface="Times"/>
              <a:ea typeface="Times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D204B2-6767-4EF7-B8A3-EE53BD223382}" type="slidenum">
              <a:rPr lang="en-US">
                <a:solidFill>
                  <a:srgbClr val="000000"/>
                </a:solidFill>
              </a:rPr>
              <a:pPr/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669662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ulti-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76072" y="5029200"/>
            <a:ext cx="18288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457200" y="5257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rgbClr val="4E4E4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57200" y="3352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4" b="-943"/>
          <a:stretch/>
        </p:blipFill>
        <p:spPr>
          <a:xfrm>
            <a:off x="-6130" y="1524000"/>
            <a:ext cx="305413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9013" r="12000" b="3853"/>
          <a:stretch/>
        </p:blipFill>
        <p:spPr>
          <a:xfrm>
            <a:off x="3062890" y="1524000"/>
            <a:ext cx="3033110" cy="2209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t="1" r="3123" b="2340"/>
          <a:stretch/>
        </p:blipFill>
        <p:spPr>
          <a:xfrm>
            <a:off x="6131910" y="1524000"/>
            <a:ext cx="3022600" cy="22098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048000" y="1524000"/>
            <a:ext cx="0" cy="22098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087836" y="1371600"/>
            <a:ext cx="8164" cy="2362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0" y="1524000"/>
            <a:ext cx="91904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-35910" y="3733800"/>
            <a:ext cx="91904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4" y="381000"/>
            <a:ext cx="254031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12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4" y="381000"/>
            <a:ext cx="2540317" cy="9144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457200" y="3733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377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457200" y="3733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6" y="381000"/>
            <a:ext cx="2116928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7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burnt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37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1"/>
          </p:nvPr>
        </p:nvSpPr>
        <p:spPr>
          <a:xfrm>
            <a:off x="457200" y="3733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6" y="381000"/>
            <a:ext cx="2116928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95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burnt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37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1"/>
          </p:nvPr>
        </p:nvSpPr>
        <p:spPr>
          <a:xfrm>
            <a:off x="457200" y="3733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6" y="381000"/>
            <a:ext cx="2116928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29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457200" y="3733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6" y="381000"/>
            <a:ext cx="2116928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62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5"/>
          <a:stretch/>
        </p:blipFill>
        <p:spPr>
          <a:xfrm>
            <a:off x="-152401" y="-76200"/>
            <a:ext cx="9296401" cy="693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4" y="381000"/>
            <a:ext cx="2116931" cy="762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457200" y="3733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005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98"/>
          <a:stretch/>
        </p:blipFill>
        <p:spPr>
          <a:xfrm>
            <a:off x="7416642" y="6296296"/>
            <a:ext cx="1560484" cy="33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492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burnt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98"/>
          <a:stretch/>
        </p:blipFill>
        <p:spPr>
          <a:xfrm>
            <a:off x="7416642" y="6296296"/>
            <a:ext cx="1560484" cy="33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039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ligh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7416642" y="6324600"/>
            <a:ext cx="1587698" cy="381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086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7416642" y="6324600"/>
            <a:ext cx="1587698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15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0"/>
            <a:ext cx="5181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90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0"/>
            <a:ext cx="5181600" cy="4953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" y="381000"/>
            <a:ext cx="2779058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751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609600" y="228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defRPr/>
            </a:pP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98D6-9C74-4A1D-98D2-7B58A2AA6CBD}" type="slidenum">
              <a:rPr lang="en-US" smtClean="0">
                <a:solidFill>
                  <a:srgbClr val="5657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6575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1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457200" y="3733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6" y="381000"/>
            <a:ext cx="2116928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08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98D6-9C74-4A1D-98D2-7B58A2AA6CBD}" type="slidenum">
              <a:rPr lang="en-US" smtClean="0">
                <a:solidFill>
                  <a:srgbClr val="56575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6575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E4E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609600" y="228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defRPr/>
            </a:pP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98D6-9C74-4A1D-98D2-7B58A2AA6CBD}" type="slidenum">
              <a:rPr lang="en-US" smtClean="0">
                <a:solidFill>
                  <a:srgbClr val="56575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6575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8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5"/>
          <a:stretch/>
        </p:blipFill>
        <p:spPr>
          <a:xfrm>
            <a:off x="-152401" y="-76200"/>
            <a:ext cx="9296401" cy="693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4" y="381000"/>
            <a:ext cx="2116931" cy="762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457200" y="3733800"/>
            <a:ext cx="8229600" cy="15541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60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98"/>
          <a:stretch/>
        </p:blipFill>
        <p:spPr>
          <a:xfrm>
            <a:off x="7416642" y="6296296"/>
            <a:ext cx="1560484" cy="33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9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burnt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98"/>
          <a:stretch/>
        </p:blipFill>
        <p:spPr>
          <a:xfrm>
            <a:off x="7416642" y="6296296"/>
            <a:ext cx="1560484" cy="33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8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ligh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7416642" y="6324600"/>
            <a:ext cx="1587698" cy="381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76072" y="3505200"/>
            <a:ext cx="18288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828800"/>
            <a:ext cx="8229600" cy="15541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theme" Target="../theme/theme2.xml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theme" Target="../theme/theme3.xml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4" Type="http://schemas.openxmlformats.org/officeDocument/2006/relationships/theme" Target="../theme/theme7.xml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3991" r:id="rId2"/>
    <p:sldLayoutId id="2147483996" r:id="rId3"/>
    <p:sldLayoutId id="2147483999" r:id="rId4"/>
    <p:sldLayoutId id="2147484005" r:id="rId5"/>
    <p:sldLayoutId id="2147483990" r:id="rId6"/>
    <p:sldLayoutId id="2147484007" r:id="rId7"/>
    <p:sldLayoutId id="2147484006" r:id="rId8"/>
    <p:sldLayoutId id="2147483984" r:id="rId9"/>
    <p:sldLayoutId id="2147483997" r:id="rId10"/>
    <p:sldLayoutId id="2147483989" r:id="rId11"/>
    <p:sldLayoutId id="2147483998" r:id="rId12"/>
    <p:sldLayoutId id="2147484076" r:id="rId13"/>
    <p:sldLayoutId id="2147484077" r:id="rId14"/>
    <p:sldLayoutId id="2147484078" r:id="rId15"/>
    <p:sldLayoutId id="2147484079" r:id="rId16"/>
    <p:sldLayoutId id="2147484080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460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98D6-9C74-4A1D-98D2-7B58A2AA6C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85800"/>
            <a:ext cx="9144000" cy="54864"/>
          </a:xfrm>
          <a:prstGeom prst="rect">
            <a:avLst/>
          </a:prstGeom>
          <a:solidFill>
            <a:srgbClr val="DF5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7416642" y="6324600"/>
            <a:ext cx="1587698" cy="381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974" r:id="rId2"/>
    <p:sldLayoutId id="2147483971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71665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DF5026"/>
        </a:buClr>
        <a:buFont typeface="Arial" panose="020B0604020202020204" pitchFamily="34" charset="0"/>
        <a:buChar char="•"/>
        <a:defRPr sz="2600" kern="1200">
          <a:solidFill>
            <a:srgbClr val="4E4E4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DF5026"/>
        </a:buClr>
        <a:buFont typeface="Arial" panose="020B0604020202020204" pitchFamily="34" charset="0"/>
        <a:buChar char="•"/>
        <a:defRPr sz="2400" kern="1200">
          <a:solidFill>
            <a:srgbClr val="4E4E4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DF5026"/>
        </a:buClr>
        <a:buFont typeface="Arial" panose="020B0604020202020204" pitchFamily="34" charset="0"/>
        <a:buChar char="•"/>
        <a:defRPr sz="2200" kern="1200">
          <a:solidFill>
            <a:srgbClr val="4E4E4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DF5026"/>
        </a:buClr>
        <a:buFont typeface="Arial" panose="020B0604020202020204" pitchFamily="34" charset="0"/>
        <a:buChar char="•"/>
        <a:defRPr sz="2000" kern="1200">
          <a:solidFill>
            <a:srgbClr val="4E4E4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DF5026"/>
        </a:buClr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460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98D6-9C74-4A1D-98D2-7B58A2AA6C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85800"/>
            <a:ext cx="9144000" cy="54864"/>
          </a:xfrm>
          <a:prstGeom prst="rect">
            <a:avLst/>
          </a:prstGeom>
          <a:solidFill>
            <a:srgbClr val="716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7416642" y="6324600"/>
            <a:ext cx="1587698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8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4E4E4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600" kern="1200">
          <a:solidFill>
            <a:srgbClr val="4E4E4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400" kern="1200">
          <a:solidFill>
            <a:srgbClr val="4E4E4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rgbClr val="4E4E4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rgbClr val="4E4E4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DE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83165"/>
            <a:ext cx="3619500" cy="3442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52400"/>
            <a:ext cx="9144000" cy="762000"/>
          </a:xfrm>
          <a:prstGeom prst="rect">
            <a:avLst/>
          </a:prstGeom>
          <a:solidFill>
            <a:srgbClr val="004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8648700" y="152400"/>
            <a:ext cx="514350" cy="763905"/>
          </a:xfrm>
          <a:custGeom>
            <a:avLst/>
            <a:gdLst>
              <a:gd name="connsiteX0" fmla="*/ 266700 w 514350"/>
              <a:gd name="connsiteY0" fmla="*/ 0 h 752475"/>
              <a:gd name="connsiteX1" fmla="*/ 514350 w 514350"/>
              <a:gd name="connsiteY1" fmla="*/ 0 h 752475"/>
              <a:gd name="connsiteX2" fmla="*/ 495300 w 514350"/>
              <a:gd name="connsiteY2" fmla="*/ 752475 h 752475"/>
              <a:gd name="connsiteX3" fmla="*/ 0 w 514350"/>
              <a:gd name="connsiteY3" fmla="*/ 752475 h 752475"/>
              <a:gd name="connsiteX4" fmla="*/ 266700 w 514350"/>
              <a:gd name="connsiteY4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752475">
                <a:moveTo>
                  <a:pt x="266700" y="0"/>
                </a:moveTo>
                <a:lnTo>
                  <a:pt x="514350" y="0"/>
                </a:lnTo>
                <a:lnTo>
                  <a:pt x="495300" y="752475"/>
                </a:lnTo>
                <a:lnTo>
                  <a:pt x="0" y="752475"/>
                </a:lnTo>
                <a:lnTo>
                  <a:pt x="266700" y="0"/>
                </a:lnTo>
                <a:close/>
              </a:path>
            </a:pathLst>
          </a:custGeom>
          <a:solidFill>
            <a:srgbClr val="85B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4800" y="6443438"/>
            <a:ext cx="981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3/23/2016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31134" y="6444344"/>
            <a:ext cx="876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2A548835-4CB4-4FB8-8B8F-2109066A886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239000" cy="763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67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8035925" cy="434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91440" numCol="1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effectLst/>
                <a:latin typeface="Times"/>
                <a:ea typeface="Times"/>
                <a:cs typeface="Times New Roman"/>
              </a:rPr>
              <a:t>Click to edit Master text style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1"/>
            <a:r>
              <a:rPr lang="en-US" sz="1600" dirty="0">
                <a:effectLst/>
                <a:latin typeface="Times"/>
                <a:ea typeface="Times"/>
                <a:cs typeface="Times New Roman"/>
              </a:rPr>
              <a:t>Second level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2"/>
            <a:r>
              <a:rPr lang="en-US" sz="1400" dirty="0">
                <a:effectLst/>
                <a:latin typeface="Times"/>
                <a:ea typeface="Times"/>
                <a:cs typeface="Times New Roman"/>
              </a:rPr>
              <a:t>Third level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3"/>
            <a:r>
              <a:rPr lang="en-US" sz="1400" dirty="0">
                <a:effectLst/>
                <a:latin typeface="Times"/>
                <a:ea typeface="Times"/>
                <a:cs typeface="Times New Roman"/>
              </a:rPr>
              <a:t>Fourth level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4"/>
            <a:r>
              <a:rPr lang="en-US" sz="1200" dirty="0">
                <a:effectLst/>
                <a:latin typeface="Times"/>
                <a:ea typeface="Times"/>
                <a:cs typeface="Times New Roman"/>
              </a:rPr>
              <a:t>Fifth level</a:t>
            </a:r>
          </a:p>
          <a:p>
            <a:r>
              <a:rPr lang="en-US" sz="1600" dirty="0">
                <a:effectLst/>
                <a:latin typeface="Times"/>
                <a:ea typeface="Times"/>
                <a:cs typeface="Times New Roman"/>
              </a:rPr>
              <a:t>Click to edit Master text style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1"/>
            <a:r>
              <a:rPr lang="en-US" sz="1600" dirty="0">
                <a:effectLst/>
                <a:latin typeface="Times"/>
                <a:ea typeface="Times"/>
                <a:cs typeface="Times New Roman"/>
              </a:rPr>
              <a:t>Second level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2"/>
            <a:r>
              <a:rPr lang="en-US" sz="1400" dirty="0">
                <a:effectLst/>
                <a:latin typeface="Times"/>
                <a:ea typeface="Times"/>
                <a:cs typeface="Times New Roman"/>
              </a:rPr>
              <a:t>Third level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3"/>
            <a:r>
              <a:rPr lang="en-US" sz="1400" dirty="0">
                <a:effectLst/>
                <a:latin typeface="Times"/>
                <a:ea typeface="Times"/>
                <a:cs typeface="Times New Roman"/>
              </a:rPr>
              <a:t>Fourth level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4"/>
            <a:r>
              <a:rPr lang="en-US" sz="1200" dirty="0">
                <a:effectLst/>
                <a:latin typeface="Times"/>
                <a:ea typeface="Times"/>
                <a:cs typeface="Times New Roman"/>
              </a:rPr>
              <a:t>Fifth level</a:t>
            </a:r>
          </a:p>
          <a:p>
            <a:r>
              <a:rPr lang="en-US" sz="1600" dirty="0">
                <a:effectLst/>
                <a:latin typeface="Times"/>
                <a:ea typeface="Times"/>
                <a:cs typeface="Times New Roman"/>
              </a:rPr>
              <a:t>Click to edit Master text style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1"/>
            <a:r>
              <a:rPr lang="en-US" sz="1600" dirty="0">
                <a:effectLst/>
                <a:latin typeface="Times"/>
                <a:ea typeface="Times"/>
                <a:cs typeface="Times New Roman"/>
              </a:rPr>
              <a:t>Second level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2"/>
            <a:r>
              <a:rPr lang="en-US" sz="1400" dirty="0">
                <a:effectLst/>
                <a:latin typeface="Times"/>
                <a:ea typeface="Times"/>
                <a:cs typeface="Times New Roman"/>
              </a:rPr>
              <a:t>Third level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3"/>
            <a:r>
              <a:rPr lang="en-US" sz="1400" dirty="0">
                <a:effectLst/>
                <a:latin typeface="Times"/>
                <a:ea typeface="Times"/>
                <a:cs typeface="Times New Roman"/>
              </a:rPr>
              <a:t>Fourth level</a:t>
            </a:r>
            <a:endParaRPr lang="en-US" sz="1100" dirty="0">
              <a:effectLst/>
              <a:latin typeface="Times"/>
              <a:ea typeface="Times"/>
              <a:cs typeface="Times New Roman"/>
            </a:endParaRPr>
          </a:p>
          <a:p>
            <a:pPr lvl="4"/>
            <a:r>
              <a:rPr lang="en-US" sz="1200" dirty="0">
                <a:effectLst/>
                <a:latin typeface="Times"/>
                <a:ea typeface="Times"/>
                <a:cs typeface="Times New Roman"/>
              </a:rPr>
              <a:t>Fifth level</a:t>
            </a:r>
          </a:p>
          <a:p>
            <a:pPr lvl="0"/>
            <a:endParaRPr lang="en-US" sz="1100" dirty="0">
              <a:effectLst/>
              <a:latin typeface="Times"/>
              <a:ea typeface="Times"/>
              <a:cs typeface="Times New Roman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6096000"/>
            <a:ext cx="76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b="1" u="sng"/>
            </a:lvl1pPr>
          </a:lstStyle>
          <a:p>
            <a:fld id="{E66DA872-3714-49C1-9F83-F5056754F93A}" type="slidenum">
              <a:rPr lang="en-US">
                <a:solidFill>
                  <a:srgbClr val="000000"/>
                </a:solidFill>
              </a:rPr>
              <a:pPr/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148" name="Picture 4" descr="BenMid-letter-final-top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11765"/>
          <a:stretch>
            <a:fillRect/>
          </a:stretch>
        </p:blipFill>
        <p:spPr bwMode="auto">
          <a:xfrm>
            <a:off x="228600" y="6248400"/>
            <a:ext cx="594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917575"/>
            <a:ext cx="61309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574675" y="1235075"/>
            <a:ext cx="8035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0"/>
            <a:ext cx="9144000" cy="666750"/>
          </a:xfrm>
          <a:prstGeom prst="rect">
            <a:avLst/>
          </a:prstGeom>
          <a:solidFill>
            <a:srgbClr val="A71930"/>
          </a:solidFill>
          <a:ln>
            <a:noFill/>
          </a:ln>
          <a:effectLst/>
          <a:extLst/>
        </p:spPr>
        <p:txBody>
          <a:bodyPr wrap="none" lIns="548640" tIns="91440" bIns="91440" anchor="ctr"/>
          <a:lstStyle/>
          <a:p>
            <a:r>
              <a:rPr lang="en-US" sz="1200" b="1" dirty="0">
                <a:solidFill>
                  <a:srgbClr val="FFFFFF"/>
                </a:solidFill>
              </a:rPr>
              <a:t>Invest Health</a:t>
            </a:r>
          </a:p>
        </p:txBody>
      </p:sp>
    </p:spTree>
    <p:extLst>
      <p:ext uri="{BB962C8B-B14F-4D97-AF65-F5344CB8AC3E}">
        <p14:creationId xmlns:p14="http://schemas.microsoft.com/office/powerpoint/2010/main" val="39599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6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600" i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600" i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600" i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600" i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600" i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600" i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600" i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600" i="1"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10000"/>
        </a:spcAft>
        <a:buClr>
          <a:schemeClr val="accent2"/>
        </a:buClr>
        <a:buSzPct val="70000"/>
        <a:buFont typeface="Agency FB" pitchFamily="34" charset="0"/>
        <a:buNone/>
        <a:defRPr lang="en-US" sz="1800" smtClean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000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0000"/>
        <a:buFont typeface="Times New Roman" pitchFamily="18" charset="0"/>
        <a:buChar char="-"/>
        <a:defRPr lang="en-US" sz="1800" smtClean="0">
          <a:solidFill>
            <a:schemeClr val="tx1"/>
          </a:solidFill>
          <a:effectLst/>
          <a:latin typeface="+mn-lt"/>
        </a:defRPr>
      </a:lvl2pPr>
      <a:lvl3pPr marL="74295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0000"/>
        <a:buFont typeface="Times New Roman" pitchFamily="18" charset="0"/>
        <a:buChar char="-"/>
        <a:defRPr lang="en-US" sz="1600" smtClean="0">
          <a:solidFill>
            <a:schemeClr val="tx1"/>
          </a:solidFill>
          <a:effectLst/>
          <a:latin typeface="+mn-lt"/>
        </a:defRPr>
      </a:lvl3pPr>
      <a:lvl4pPr marL="108585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0000"/>
        <a:buFont typeface="Times New Roman" pitchFamily="18" charset="0"/>
        <a:buChar char="-"/>
        <a:defRPr lang="en-US" sz="1400" smtClean="0">
          <a:solidFill>
            <a:schemeClr val="tx1"/>
          </a:solidFill>
          <a:effectLst/>
          <a:latin typeface="+mn-lt"/>
        </a:defRPr>
      </a:lvl4pPr>
      <a:lvl5pPr marL="142875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0000"/>
        <a:buFont typeface="Times New Roman" pitchFamily="18" charset="0"/>
        <a:buChar char="-"/>
        <a:defRPr sz="1200">
          <a:solidFill>
            <a:schemeClr val="tx1"/>
          </a:solidFill>
          <a:latin typeface="+mn-lt"/>
        </a:defRPr>
      </a:lvl5pPr>
      <a:lvl6pPr marL="18859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Times New Roman" pitchFamily="18" charset="0"/>
        <a:buChar char="-"/>
        <a:defRPr sz="1200">
          <a:solidFill>
            <a:schemeClr val="tx1"/>
          </a:solidFill>
          <a:latin typeface="+mn-lt"/>
        </a:defRPr>
      </a:lvl6pPr>
      <a:lvl7pPr marL="23431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Times New Roman" pitchFamily="18" charset="0"/>
        <a:buChar char="-"/>
        <a:defRPr sz="1200">
          <a:solidFill>
            <a:schemeClr val="tx1"/>
          </a:solidFill>
          <a:latin typeface="+mn-lt"/>
        </a:defRPr>
      </a:lvl7pPr>
      <a:lvl8pPr marL="28003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Times New Roman" pitchFamily="18" charset="0"/>
        <a:buChar char="-"/>
        <a:defRPr sz="1200">
          <a:solidFill>
            <a:schemeClr val="tx1"/>
          </a:solidFill>
          <a:latin typeface="+mn-lt"/>
        </a:defRPr>
      </a:lvl8pPr>
      <a:lvl9pPr marL="32575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Times New Roman" pitchFamily="18" charset="0"/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24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460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98D6-9C74-4A1D-98D2-7B58A2AA6CBD}" type="slidenum">
              <a:rPr lang="en-US" smtClean="0">
                <a:solidFill>
                  <a:srgbClr val="56575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65759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85800"/>
            <a:ext cx="9144000" cy="54864"/>
          </a:xfrm>
          <a:prstGeom prst="rect">
            <a:avLst/>
          </a:prstGeom>
          <a:solidFill>
            <a:srgbClr val="DF5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7416642" y="6324600"/>
            <a:ext cx="1587698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8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71665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DF5026"/>
        </a:buClr>
        <a:buFont typeface="Arial" panose="020B0604020202020204" pitchFamily="34" charset="0"/>
        <a:buChar char="•"/>
        <a:defRPr sz="2600" kern="1200">
          <a:solidFill>
            <a:srgbClr val="4E4E4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DF5026"/>
        </a:buClr>
        <a:buFont typeface="Arial" panose="020B0604020202020204" pitchFamily="34" charset="0"/>
        <a:buChar char="•"/>
        <a:defRPr sz="2400" kern="1200">
          <a:solidFill>
            <a:srgbClr val="4E4E4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DF5026"/>
        </a:buClr>
        <a:buFont typeface="Arial" panose="020B0604020202020204" pitchFamily="34" charset="0"/>
        <a:buChar char="•"/>
        <a:defRPr sz="2200" kern="1200">
          <a:solidFill>
            <a:srgbClr val="4E4E4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DF5026"/>
        </a:buClr>
        <a:buFont typeface="Arial" panose="020B0604020202020204" pitchFamily="34" charset="0"/>
        <a:buChar char="•"/>
        <a:defRPr sz="2000" kern="1200">
          <a:solidFill>
            <a:srgbClr val="4E4E4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DF5026"/>
        </a:buClr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www.google.com/url?sa=i&amp;rct=j&amp;q=&amp;esrc=s&amp;source=images&amp;cd=&amp;ved=0ahUKEwijqfCRuZbWAhVCD8AKHSBaBRQQjRwIBw&amp;url=http://wrvo.org/term/i-81&amp;psig=AFQjCNHEAhh0SAl6SDDkWxD0WLEsR4zjRw&amp;ust=1504989553097397" TargetMode="External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snYarsZbWAhVnxVQKHWX2DK4QjRwIBw&amp;url=https://en.wikipedia.org/wiki/Otto_the_Orange&amp;psig=AFQjCNFU0nomYffCRlziXjmLZHLdfY9Qfw&amp;ust=1504987462715636" TargetMode="External"/><Relationship Id="rId4" Type="http://schemas.openxmlformats.org/officeDocument/2006/relationships/image" Target="../media/image19.png"/><Relationship Id="rId5" Type="http://schemas.openxmlformats.org/officeDocument/2006/relationships/hyperlink" Target="http://www.google.com/url?sa=i&amp;rct=j&amp;q=&amp;esrc=s&amp;source=images&amp;cd=&amp;cad=rja&amp;uact=8&amp;ved=0ahUKEwim99bDsZbWAhWhv1QKHWeLDt8QjRwIBw&amp;url=http://www.newyorkupstate.com/weather/2017/03/with_record_snow_binghamton_pulls_nearly_even_with_syracuse_in_golden_snowball.html&amp;psig=AFQjCNEPF7gA69IMZn2VljRd-5-3AFpHGw&amp;ust=1504987505299083" TargetMode="External"/><Relationship Id="rId6" Type="http://schemas.openxmlformats.org/officeDocument/2006/relationships/image" Target="../media/image20.jpeg"/><Relationship Id="rId7" Type="http://schemas.openxmlformats.org/officeDocument/2006/relationships/hyperlink" Target="http://www.google.com/url?sa=i&amp;rct=j&amp;q=&amp;esrc=s&amp;source=images&amp;cd=&amp;cad=rja&amp;uact=8&amp;ved=0ahUKEwja6cPfsZbWAhWi0FQKHRfZANsQjRwIBw&amp;url=http://cnycentral.com/sports/content/gallery/salt-potatoes-gone-viral-syracuse-chiefs-temporary-logo-attire-flying-off-shelves&amp;psig=AFQjCNHkbSXpgz7qRuIYRuS661vfQ6QY_g&amp;ust=1504987569654107" TargetMode="External"/><Relationship Id="rId8" Type="http://schemas.openxmlformats.org/officeDocument/2006/relationships/image" Target="../media/image21.png"/><Relationship Id="rId9" Type="http://schemas.openxmlformats.org/officeDocument/2006/relationships/hyperlink" Target="https://www.google.com/url?sa=i&amp;rct=j&amp;q=&amp;esrc=s&amp;source=images&amp;cd=&amp;cad=rja&amp;uact=8&amp;ved=0ahUKEwj78qnwsZbWAhXHg1QKHSzzDGgQjRwIBw&amp;url=https://www.dinosaurbarbque.com/location/syracuse-ny/&amp;psig=AFQjCNGL2DjpftatF7X7p552Sa3R8D_p2Q&amp;ust=1504987605878733" TargetMode="External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hyperlink" Target="https://tcf.org/content/report/architecture-of-segregation/" TargetMode="Externa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Relationship Id="rId3" Type="http://schemas.openxmlformats.org/officeDocument/2006/relationships/hyperlink" Target="http://cnyfairhousing.org/wp-content/uploads/2014/11/CNY-Fair-Housing-sm2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September 18-19,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Invest Health Syracuse Pod Convening</a:t>
            </a:r>
          </a:p>
        </p:txBody>
      </p:sp>
    </p:spTree>
    <p:extLst>
      <p:ext uri="{BB962C8B-B14F-4D97-AF65-F5344CB8AC3E}">
        <p14:creationId xmlns:p14="http://schemas.microsoft.com/office/powerpoint/2010/main" val="251860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Blood Pressure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hlrshul\Desktop\HB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0" y="942628"/>
            <a:ext cx="8516539" cy="497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19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Obesity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hlrshul\Desktop\Obe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72" y="952154"/>
            <a:ext cx="8449855" cy="49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25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Transit-Oriented Development - Opportunity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15"/>
            <a:ext cx="9144000" cy="55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03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58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917900" cy="865574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553"/>
            <a:ext cx="9144000" cy="58068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0" y="3733800"/>
            <a:ext cx="1905000" cy="25146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53000" y="3429000"/>
            <a:ext cx="2819400" cy="2590800"/>
          </a:xfrm>
          <a:prstGeom prst="rect">
            <a:avLst/>
          </a:prstGeom>
          <a:solidFill>
            <a:schemeClr val="accent3">
              <a:lumMod val="60000"/>
              <a:lumOff val="4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400" y="2971800"/>
            <a:ext cx="2209800" cy="914400"/>
          </a:xfrm>
          <a:prstGeom prst="rect">
            <a:avLst/>
          </a:prstGeom>
          <a:solidFill>
            <a:schemeClr val="accent5">
              <a:lumMod val="60000"/>
              <a:lumOff val="4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124200" y="3276600"/>
            <a:ext cx="2438400" cy="685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0" y="441960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Syracuse Housing Authority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0" y="4191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14700" y="2971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ConventionDistrict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61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Survey Results – Grocery Shopping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95400"/>
          <a:ext cx="8229600" cy="439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income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 3 shopping locations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Large chain grocers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Farmer’s Market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Drug stores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Superstores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Locally-owned grocers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Drug stores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Mode of transportation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Driving self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Walking, bus or ride with another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Most popular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Fresh fruits and vegetables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Dairy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Leafy</a:t>
                      </a:r>
                      <a:r>
                        <a:rPr lang="en-US" baseline="0" dirty="0"/>
                        <a:t> greens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Bread, bagels or bakery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Dairy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Poultry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Payment</a:t>
                      </a:r>
                      <a:r>
                        <a:rPr lang="en-US" baseline="0" dirty="0"/>
                        <a:t> 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Debit</a:t>
                      </a:r>
                      <a:r>
                        <a:rPr lang="en-US" baseline="0" dirty="0"/>
                        <a:t> or credit card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SNAP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Priorities</a:t>
                      </a:r>
                      <a:r>
                        <a:rPr lang="en-US" baseline="0" dirty="0"/>
                        <a:t> when shopping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Quality of food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Selection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Store</a:t>
                      </a:r>
                      <a:r>
                        <a:rPr lang="en-US" baseline="0" dirty="0"/>
                        <a:t> cleanliness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Quality of food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Selection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843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Food Hall Model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" y="914400"/>
            <a:ext cx="5359400" cy="53594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91200" y="21336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04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900" y="1986433"/>
            <a:ext cx="7689300" cy="4105200"/>
          </a:xfrm>
        </p:spPr>
        <p:txBody>
          <a:bodyPr>
            <a:normAutofit/>
          </a:bodyPr>
          <a:lstStyle/>
          <a:p>
            <a:r>
              <a:rPr lang="en" sz="2400" i="1" dirty="0"/>
              <a:t>To connect capital investors and stakeholders from various sectors to strategically located, vacant Downtown properties which can be repurposed into mixed-used facilities offering </a:t>
            </a:r>
            <a:r>
              <a:rPr lang="en" sz="2400" b="1" i="1" dirty="0"/>
              <a:t>healthy food options, mixed-income housing, small business opportunities, and economic growth </a:t>
            </a:r>
            <a:r>
              <a:rPr lang="en" sz="2400" i="1" dirty="0"/>
              <a:t>to reduce risk factors that lead to chronic diseases and to promote a better quality of life.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1668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interstate 8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28687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34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381000" y="4038600"/>
            <a:ext cx="5783400" cy="121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/>
              <a:t>Investing in Health (Outcomes) in D</a:t>
            </a:r>
            <a:r>
              <a:rPr lang="en-US" b="1" dirty="0"/>
              <a:t>o</a:t>
            </a:r>
            <a:r>
              <a:rPr lang="en" b="1" dirty="0"/>
              <a:t>wntown Syracuse, NY</a:t>
            </a:r>
          </a:p>
          <a:p>
            <a:pPr lvl="0">
              <a:spcBef>
                <a:spcPts val="0"/>
              </a:spcBef>
              <a:buNone/>
            </a:pPr>
            <a:r>
              <a:rPr lang="en" b="1" dirty="0"/>
              <a:t>September 18,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004" y="4343400"/>
            <a:ext cx="2646997" cy="2646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004" y="-431799"/>
            <a:ext cx="2646996" cy="2646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005" y="2209800"/>
            <a:ext cx="2646995" cy="2336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3429000" cy="143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56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/>
              <a:t>Who We Are: </a:t>
            </a:r>
            <a:r>
              <a:rPr lang="en" b="1" i="1" dirty="0"/>
              <a:t>Invest Health Team Syracuse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87900" y="1986433"/>
            <a:ext cx="3999900" cy="42873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b="1" u="sng" dirty="0"/>
              <a:t>Heather Schroeder</a:t>
            </a:r>
            <a:r>
              <a:rPr lang="en" sz="1600" b="1" dirty="0"/>
              <a:t/>
            </a:r>
            <a:br>
              <a:rPr lang="en" sz="1600" b="1" dirty="0"/>
            </a:br>
            <a:r>
              <a:rPr lang="en" sz="1600" dirty="0"/>
              <a:t>Economic Development Program Manager, Downtown Committee of Syracuse, Inc. </a:t>
            </a:r>
          </a:p>
          <a:p>
            <a:pPr lvl="0">
              <a:spcBef>
                <a:spcPts val="0"/>
              </a:spcBef>
              <a:buNone/>
            </a:pPr>
            <a:endParaRPr lang="en" sz="1600" b="1" u="sng" dirty="0"/>
          </a:p>
          <a:p>
            <a:pPr lvl="0">
              <a:spcBef>
                <a:spcPts val="0"/>
              </a:spcBef>
              <a:buNone/>
            </a:pPr>
            <a:r>
              <a:rPr lang="en" sz="1600" b="1" u="sng" dirty="0"/>
              <a:t>Rebecca Shultz</a:t>
            </a:r>
            <a:r>
              <a:rPr lang="en" sz="1600" dirty="0"/>
              <a:t/>
            </a:r>
            <a:br>
              <a:rPr lang="en" sz="1600" dirty="0"/>
            </a:br>
            <a:r>
              <a:rPr lang="en" sz="1600" dirty="0"/>
              <a:t>Director, Bureau of Surveillance &amp; Statistics, Onondaga County Health Department</a:t>
            </a:r>
          </a:p>
          <a:p>
            <a:pPr lvl="0">
              <a:spcBef>
                <a:spcPts val="0"/>
              </a:spcBef>
              <a:buNone/>
            </a:pPr>
            <a:endParaRPr lang="en" sz="1600" dirty="0"/>
          </a:p>
          <a:p>
            <a:pPr lvl="0">
              <a:spcBef>
                <a:spcPts val="0"/>
              </a:spcBef>
              <a:buNone/>
            </a:pPr>
            <a:r>
              <a:rPr lang="en" sz="1600" b="1" u="sng" dirty="0"/>
              <a:t>Dan Cowen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/>
              <a:t>	Deputy Director, Economic Inclusion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/>
              <a:t>	CenterState CEO</a:t>
            </a:r>
            <a:r>
              <a:rPr lang="en" sz="1500" dirty="0"/>
              <a:t/>
            </a:r>
            <a:br>
              <a:rPr lang="en" sz="1500" dirty="0"/>
            </a:br>
            <a:r>
              <a:rPr lang="en" sz="1500" dirty="0"/>
              <a:t/>
            </a:r>
            <a:br>
              <a:rPr lang="en" sz="1500" dirty="0"/>
            </a:br>
            <a:r>
              <a:rPr lang="en" sz="1400" dirty="0"/>
              <a:t/>
            </a:r>
            <a:br>
              <a:rPr lang="en" sz="1400" dirty="0"/>
            </a:br>
            <a:r>
              <a:rPr lang="en" sz="1400" dirty="0"/>
              <a:t/>
            </a:r>
            <a:br>
              <a:rPr lang="en" sz="1400" dirty="0"/>
            </a:br>
            <a:endParaRPr lang="en" sz="1400" dirty="0"/>
          </a:p>
        </p:txBody>
      </p:sp>
      <p:sp>
        <p:nvSpPr>
          <p:cNvPr id="106" name="Shape 106"/>
          <p:cNvSpPr txBox="1">
            <a:spLocks noGrp="1"/>
          </p:cNvSpPr>
          <p:nvPr>
            <p:ph type="body" idx="2"/>
          </p:nvPr>
        </p:nvSpPr>
        <p:spPr>
          <a:xfrm>
            <a:off x="4756200" y="1986433"/>
            <a:ext cx="3999900" cy="46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b="1" u="sng" dirty="0"/>
              <a:t>Meagan Weatherby</a:t>
            </a:r>
            <a:r>
              <a:rPr lang="en" sz="1600"/>
              <a:t/>
            </a:r>
            <a:br>
              <a:rPr lang="en" sz="1600"/>
            </a:br>
            <a:r>
              <a:rPr lang="en" sz="1600"/>
              <a:t>Development and Communications Manager, Cooperative </a:t>
            </a:r>
            <a:r>
              <a:rPr lang="en" sz="1600" dirty="0"/>
              <a:t>Federal</a:t>
            </a:r>
          </a:p>
          <a:p>
            <a:pPr lvl="0">
              <a:spcBef>
                <a:spcPts val="0"/>
              </a:spcBef>
              <a:buNone/>
            </a:pPr>
            <a:endParaRPr lang="en" sz="1600" b="1" u="sng" dirty="0"/>
          </a:p>
          <a:p>
            <a:pPr lvl="0">
              <a:spcBef>
                <a:spcPts val="0"/>
              </a:spcBef>
              <a:buNone/>
            </a:pPr>
            <a:r>
              <a:rPr lang="en" sz="1600" b="1" u="sng" dirty="0"/>
              <a:t>Paul Driscoll</a:t>
            </a:r>
            <a:r>
              <a:rPr lang="en" sz="1600" dirty="0"/>
              <a:t/>
            </a:r>
            <a:br>
              <a:rPr lang="en" sz="1600" dirty="0"/>
            </a:br>
            <a:r>
              <a:rPr lang="en" sz="1600" dirty="0"/>
              <a:t>Commissioner of Neighborhood and Business Development, City of Syracuse</a:t>
            </a:r>
          </a:p>
          <a:p>
            <a:pPr lvl="0">
              <a:spcBef>
                <a:spcPts val="0"/>
              </a:spcBef>
              <a:buNone/>
            </a:pPr>
            <a:endParaRPr lang="en" sz="1600" b="1" u="sng" dirty="0"/>
          </a:p>
          <a:p>
            <a:pPr lvl="0">
              <a:spcBef>
                <a:spcPts val="0"/>
              </a:spcBef>
              <a:buNone/>
            </a:pPr>
            <a:r>
              <a:rPr lang="en" sz="1600" b="1" u="sng" dirty="0"/>
              <a:t>Simone Seward</a:t>
            </a:r>
            <a:r>
              <a:rPr lang="en" sz="1600" dirty="0"/>
              <a:t/>
            </a:r>
            <a:br>
              <a:rPr lang="en" sz="1600" dirty="0"/>
            </a:br>
            <a:r>
              <a:rPr lang="en" sz="1600" dirty="0"/>
              <a:t>Director, Center for Civic Engagement, Upstate Medical University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056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Are Here</a:t>
            </a:r>
          </a:p>
        </p:txBody>
      </p:sp>
      <p:pic>
        <p:nvPicPr>
          <p:cNvPr id="4" name="Picture 2" descr="E:\Syracuse and Downtown Map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78" y="1143000"/>
            <a:ext cx="5283444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otto the oran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9" y="457200"/>
            <a:ext cx="288689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olden snowball award 201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33412"/>
            <a:ext cx="3664526" cy="219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yracuse salt potatoe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5" y="34290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dinosaur bbq syracus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1008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10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Concentrated Poverty in Syracuse</a:t>
            </a:r>
          </a:p>
        </p:txBody>
      </p:sp>
      <p:pic>
        <p:nvPicPr>
          <p:cNvPr id="3" name="Picture 2" descr="https://production-tcf.imgix.net/app/uploads/2016/03/11195745/syracuseseg-1439235965-56.png?w=695&amp;h=695&amp;fit=max&amp;auto=compress&amp;q=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0525"/>
            <a:ext cx="4876799" cy="394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production-tcf.imgix.net/app/uploads/2016/03/11195749/syracuseseg-1439235065-69.png?w=695&amp;h=695&amp;fit=max&amp;auto=compress&amp;q=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82" y="1510525"/>
            <a:ext cx="4480418" cy="394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019800" y="2971800"/>
            <a:ext cx="304800" cy="30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1" y="6347341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Paul A. </a:t>
            </a:r>
            <a:r>
              <a:rPr lang="en-US" sz="900" dirty="0" err="1"/>
              <a:t>Jargowsky</a:t>
            </a:r>
            <a:r>
              <a:rPr lang="en-US" sz="900" dirty="0"/>
              <a:t>, Architecture of Segregation: Civil Unrest, the Concentration of Poverty, and Public Policy, a Report of The Century Foundation (New York, NY: Century Foundation, 2015). </a:t>
            </a:r>
            <a:r>
              <a:rPr lang="en-US" sz="900" dirty="0">
                <a:hlinkClick r:id="rId5"/>
              </a:rPr>
              <a:t>https://tcf.org/content/report/architecture-of-segregation/</a:t>
            </a:r>
            <a:r>
              <a:rPr lang="en-US" sz="900" dirty="0"/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1447800" y="2971800"/>
            <a:ext cx="304800" cy="30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1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4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0" y="78199"/>
            <a:ext cx="5257800" cy="6779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2800" y="51054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Analysis of Impediments to Fair Housing: Syracuse and Onondaga County, 2014. CNY Fair Housing. </a:t>
            </a:r>
            <a:r>
              <a:rPr lang="en-US" sz="900" dirty="0">
                <a:hlinkClick r:id="rId3"/>
              </a:rPr>
              <a:t>http://cnyfairhousing.org/wp-content/uploads/2014/11/CNY-Fair-Housing-sm2.pdf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554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grocery points and LSA lay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" y="-1"/>
            <a:ext cx="9137941" cy="606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8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Perceived as Fair or Poor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hlrshul\Desktop\Perceived Health Stat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990600"/>
            <a:ext cx="944190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745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hlrshul\Desktop\Diabet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2" y="909285"/>
            <a:ext cx="8630855" cy="50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63175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Invest Health">
      <a:dk1>
        <a:sysClr val="windowText" lastClr="000000"/>
      </a:dk1>
      <a:lt1>
        <a:sysClr val="window" lastClr="FFFFFF"/>
      </a:lt1>
      <a:dk2>
        <a:srgbClr val="7F2A19"/>
      </a:dk2>
      <a:lt2>
        <a:srgbClr val="716658"/>
      </a:lt2>
      <a:accent1>
        <a:srgbClr val="DF5026"/>
      </a:accent1>
      <a:accent2>
        <a:srgbClr val="7F2A19"/>
      </a:accent2>
      <a:accent3>
        <a:srgbClr val="DF5026"/>
      </a:accent3>
      <a:accent4>
        <a:srgbClr val="7F2A19"/>
      </a:accent4>
      <a:accent5>
        <a:srgbClr val="DF5026"/>
      </a:accent5>
      <a:accent6>
        <a:srgbClr val="7F2A19"/>
      </a:accent6>
      <a:hlink>
        <a:srgbClr val="DF5026"/>
      </a:hlink>
      <a:folHlink>
        <a:srgbClr val="7166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investmentFund_PPT" id="{7AA02BD5-32E4-443C-94FD-2F8FFB610F2D}" vid="{1712EB67-DDFF-4856-A7E6-67D7AFFE215B}"/>
    </a:ext>
  </a:extLst>
</a:theme>
</file>

<file path=ppt/theme/theme2.xml><?xml version="1.0" encoding="utf-8"?>
<a:theme xmlns:a="http://schemas.openxmlformats.org/drawingml/2006/main" name="Content Slides (orange)">
  <a:themeElements>
    <a:clrScheme name="Reinvestment Fund">
      <a:dk1>
        <a:srgbClr val="565759"/>
      </a:dk1>
      <a:lt1>
        <a:sysClr val="window" lastClr="FFFFFF"/>
      </a:lt1>
      <a:dk2>
        <a:srgbClr val="5F5F5F"/>
      </a:dk2>
      <a:lt2>
        <a:srgbClr val="D8D8D8"/>
      </a:lt2>
      <a:accent1>
        <a:srgbClr val="F59825"/>
      </a:accent1>
      <a:accent2>
        <a:srgbClr val="EF3E2D"/>
      </a:accent2>
      <a:accent3>
        <a:srgbClr val="005198"/>
      </a:accent3>
      <a:accent4>
        <a:srgbClr val="4F3177"/>
      </a:accent4>
      <a:accent5>
        <a:srgbClr val="267939"/>
      </a:accent5>
      <a:accent6>
        <a:srgbClr val="565759"/>
      </a:accent6>
      <a:hlink>
        <a:srgbClr val="F57E25"/>
      </a:hlink>
      <a:folHlink>
        <a:srgbClr val="5657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investmentFund_PPT" id="{7AA02BD5-32E4-443C-94FD-2F8FFB610F2D}" vid="{BCB907D8-63AB-40D5-B9D4-85982A983A17}"/>
    </a:ext>
  </a:extLst>
</a:theme>
</file>

<file path=ppt/theme/theme3.xml><?xml version="1.0" encoding="utf-8"?>
<a:theme xmlns:a="http://schemas.openxmlformats.org/drawingml/2006/main" name="Content Slides (gray)">
  <a:themeElements>
    <a:clrScheme name="Invest Health">
      <a:dk1>
        <a:sysClr val="windowText" lastClr="000000"/>
      </a:dk1>
      <a:lt1>
        <a:sysClr val="window" lastClr="FFFFFF"/>
      </a:lt1>
      <a:dk2>
        <a:srgbClr val="7F2A19"/>
      </a:dk2>
      <a:lt2>
        <a:srgbClr val="716658"/>
      </a:lt2>
      <a:accent1>
        <a:srgbClr val="DF5026"/>
      </a:accent1>
      <a:accent2>
        <a:srgbClr val="7F2A19"/>
      </a:accent2>
      <a:accent3>
        <a:srgbClr val="DF5026"/>
      </a:accent3>
      <a:accent4>
        <a:srgbClr val="7F2A19"/>
      </a:accent4>
      <a:accent5>
        <a:srgbClr val="DF5026"/>
      </a:accent5>
      <a:accent6>
        <a:srgbClr val="7F2A19"/>
      </a:accent6>
      <a:hlink>
        <a:srgbClr val="DF5026"/>
      </a:hlink>
      <a:folHlink>
        <a:srgbClr val="7166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investmentFund_PPT" id="{7AA02BD5-32E4-443C-94FD-2F8FFB610F2D}" vid="{4A6E923B-4755-42F5-898E-E0A015024876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enMid PPT Template 2012-02-16">
  <a:themeElements>
    <a:clrScheme name="BenMid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BenMid PPT Templat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nMid PPT Template 1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Mid PPT Template 2">
        <a:dk1>
          <a:srgbClr val="000000"/>
        </a:dk1>
        <a:lt1>
          <a:srgbClr val="FFFFFF"/>
        </a:lt1>
        <a:dk2>
          <a:srgbClr val="009900"/>
        </a:dk2>
        <a:lt2>
          <a:srgbClr val="CC0000"/>
        </a:lt2>
        <a:accent1>
          <a:srgbClr val="CCCC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2D2DB9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Mid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Mid PPT Template 4">
        <a:dk1>
          <a:srgbClr val="333399"/>
        </a:dk1>
        <a:lt1>
          <a:srgbClr val="FFFFCC"/>
        </a:lt1>
        <a:dk2>
          <a:srgbClr val="000000"/>
        </a:dk2>
        <a:lt2>
          <a:srgbClr val="0000FF"/>
        </a:lt2>
        <a:accent1>
          <a:srgbClr val="800000"/>
        </a:accent1>
        <a:accent2>
          <a:srgbClr val="3366CC"/>
        </a:accent2>
        <a:accent3>
          <a:srgbClr val="AAAAAA"/>
        </a:accent3>
        <a:accent4>
          <a:srgbClr val="DADAAE"/>
        </a:accent4>
        <a:accent5>
          <a:srgbClr val="C0AAAA"/>
        </a:accent5>
        <a:accent6>
          <a:srgbClr val="2D5CB9"/>
        </a:accent6>
        <a:hlink>
          <a:srgbClr val="FF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Mid PPT Template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Mid PPT Template 6">
        <a:dk1>
          <a:srgbClr val="66CCFF"/>
        </a:dk1>
        <a:lt1>
          <a:srgbClr val="CCECFF"/>
        </a:lt1>
        <a:dk2>
          <a:srgbClr val="000000"/>
        </a:dk2>
        <a:lt2>
          <a:srgbClr val="9999FF"/>
        </a:lt2>
        <a:accent1>
          <a:srgbClr val="FFFFFF"/>
        </a:accent1>
        <a:accent2>
          <a:srgbClr val="99CCFF"/>
        </a:accent2>
        <a:accent3>
          <a:srgbClr val="AAAAAA"/>
        </a:accent3>
        <a:accent4>
          <a:srgbClr val="AEC9DA"/>
        </a:accent4>
        <a:accent5>
          <a:srgbClr val="FFFFFF"/>
        </a:accent5>
        <a:accent6>
          <a:srgbClr val="8AB9E7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Mid PPT Template 7">
        <a:dk1>
          <a:srgbClr val="993366"/>
        </a:dk1>
        <a:lt1>
          <a:srgbClr val="FFFFCC"/>
        </a:lt1>
        <a:dk2>
          <a:srgbClr val="333399"/>
        </a:dk2>
        <a:lt2>
          <a:srgbClr val="0066FF"/>
        </a:lt2>
        <a:accent1>
          <a:srgbClr val="6600FF"/>
        </a:accent1>
        <a:accent2>
          <a:srgbClr val="0099CC"/>
        </a:accent2>
        <a:accent3>
          <a:srgbClr val="ADADCA"/>
        </a:accent3>
        <a:accent4>
          <a:srgbClr val="DADAAE"/>
        </a:accent4>
        <a:accent5>
          <a:srgbClr val="B8AAFF"/>
        </a:accent5>
        <a:accent6>
          <a:srgbClr val="008AB9"/>
        </a:accent6>
        <a:hlink>
          <a:srgbClr val="66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Mid PPT Template 8">
        <a:dk1>
          <a:srgbClr val="993366"/>
        </a:dk1>
        <a:lt1>
          <a:srgbClr val="EAEAEA"/>
        </a:lt1>
        <a:dk2>
          <a:srgbClr val="660066"/>
        </a:dk2>
        <a:lt2>
          <a:srgbClr val="CC0000"/>
        </a:lt2>
        <a:accent1>
          <a:srgbClr val="A50021"/>
        </a:accent1>
        <a:accent2>
          <a:srgbClr val="660033"/>
        </a:accent2>
        <a:accent3>
          <a:srgbClr val="B8AAB8"/>
        </a:accent3>
        <a:accent4>
          <a:srgbClr val="C8C8C8"/>
        </a:accent4>
        <a:accent5>
          <a:srgbClr val="CFAAAB"/>
        </a:accent5>
        <a:accent6>
          <a:srgbClr val="5C00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itle Slides">
  <a:themeElements>
    <a:clrScheme name="Invest Health">
      <a:dk1>
        <a:sysClr val="windowText" lastClr="000000"/>
      </a:dk1>
      <a:lt1>
        <a:sysClr val="window" lastClr="FFFFFF"/>
      </a:lt1>
      <a:dk2>
        <a:srgbClr val="7F2A19"/>
      </a:dk2>
      <a:lt2>
        <a:srgbClr val="716658"/>
      </a:lt2>
      <a:accent1>
        <a:srgbClr val="DF5026"/>
      </a:accent1>
      <a:accent2>
        <a:srgbClr val="7F2A19"/>
      </a:accent2>
      <a:accent3>
        <a:srgbClr val="DF5026"/>
      </a:accent3>
      <a:accent4>
        <a:srgbClr val="7F2A19"/>
      </a:accent4>
      <a:accent5>
        <a:srgbClr val="DF5026"/>
      </a:accent5>
      <a:accent6>
        <a:srgbClr val="7F2A19"/>
      </a:accent6>
      <a:hlink>
        <a:srgbClr val="DF5026"/>
      </a:hlink>
      <a:folHlink>
        <a:srgbClr val="7166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investmentFund_PPT" id="{7AA02BD5-32E4-443C-94FD-2F8FFB610F2D}" vid="{1712EB67-DDFF-4856-A7E6-67D7AFFE215B}"/>
    </a:ext>
  </a:extLst>
</a:theme>
</file>

<file path=ppt/theme/theme7.xml><?xml version="1.0" encoding="utf-8"?>
<a:theme xmlns:a="http://schemas.openxmlformats.org/drawingml/2006/main" name="1_Content Slides (orange)">
  <a:themeElements>
    <a:clrScheme name="Reinvestment Fund">
      <a:dk1>
        <a:srgbClr val="565759"/>
      </a:dk1>
      <a:lt1>
        <a:sysClr val="window" lastClr="FFFFFF"/>
      </a:lt1>
      <a:dk2>
        <a:srgbClr val="5F5F5F"/>
      </a:dk2>
      <a:lt2>
        <a:srgbClr val="D8D8D8"/>
      </a:lt2>
      <a:accent1>
        <a:srgbClr val="F59825"/>
      </a:accent1>
      <a:accent2>
        <a:srgbClr val="EF3E2D"/>
      </a:accent2>
      <a:accent3>
        <a:srgbClr val="005198"/>
      </a:accent3>
      <a:accent4>
        <a:srgbClr val="4F3177"/>
      </a:accent4>
      <a:accent5>
        <a:srgbClr val="267939"/>
      </a:accent5>
      <a:accent6>
        <a:srgbClr val="565759"/>
      </a:accent6>
      <a:hlink>
        <a:srgbClr val="F57E25"/>
      </a:hlink>
      <a:folHlink>
        <a:srgbClr val="5657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investmentFund_PPT" id="{7AA02BD5-32E4-443C-94FD-2F8FFB610F2D}" vid="{BCB907D8-63AB-40D5-B9D4-85982A983A17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417807D71B94D81FE6CD5E68A02C1" ma:contentTypeVersion="0" ma:contentTypeDescription="Create a new document." ma:contentTypeScope="" ma:versionID="3414be1bbd1e3b8589533740124b99d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70A314-544F-47E4-9C5B-A05005D70ACE}">
  <ds:schemaRefs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EF4D567-CA19-45A9-9FB5-EC62C9B6ED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B803E3E1-52CB-4F30-8BC7-6DD33217969B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D9E74749-E972-4C7F-8919-82F6487EF6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Invest Health Template</Template>
  <TotalTime>4533</TotalTime>
  <Words>269</Words>
  <Application>Microsoft Macintosh PowerPoint</Application>
  <PresentationFormat>On-screen Show (4:3)</PresentationFormat>
  <Paragraphs>66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Agency FB</vt:lpstr>
      <vt:lpstr>Arial</vt:lpstr>
      <vt:lpstr>Calibri</vt:lpstr>
      <vt:lpstr>Helvetica</vt:lpstr>
      <vt:lpstr>Roboto Slab</vt:lpstr>
      <vt:lpstr>Times</vt:lpstr>
      <vt:lpstr>Times New Roman</vt:lpstr>
      <vt:lpstr>Title Slides</vt:lpstr>
      <vt:lpstr>Content Slides (orange)</vt:lpstr>
      <vt:lpstr>Content Slides (gray)</vt:lpstr>
      <vt:lpstr>Custom Design</vt:lpstr>
      <vt:lpstr>BenMid PPT Template 2012-02-16</vt:lpstr>
      <vt:lpstr>1_Title Slides</vt:lpstr>
      <vt:lpstr>1_Content Slides (orange)</vt:lpstr>
      <vt:lpstr>PowerPoint Presentation</vt:lpstr>
      <vt:lpstr>PowerPoint Presentation</vt:lpstr>
      <vt:lpstr>Who We Are: Invest Health Team Syracuse</vt:lpstr>
      <vt:lpstr>You Are Here</vt:lpstr>
      <vt:lpstr>Concentrated Poverty in Syracuse</vt:lpstr>
      <vt:lpstr>PowerPoint Presentation</vt:lpstr>
      <vt:lpstr>PowerPoint Presentation</vt:lpstr>
      <vt:lpstr>Health Perceived as Fair or Poor</vt:lpstr>
      <vt:lpstr>Diabetes</vt:lpstr>
      <vt:lpstr>High Blood Pressure</vt:lpstr>
      <vt:lpstr>Obesity</vt:lpstr>
      <vt:lpstr>Transit-Oriented Development - Opportunity</vt:lpstr>
      <vt:lpstr>PowerPoint Presentation</vt:lpstr>
      <vt:lpstr> </vt:lpstr>
      <vt:lpstr>Consumer Survey Results – Grocery Shopping</vt:lpstr>
      <vt:lpstr>The Food Hall Model</vt:lpstr>
      <vt:lpstr>Vision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Spade</dc:creator>
  <cp:lastModifiedBy>Roni Lagin</cp:lastModifiedBy>
  <cp:revision>191</cp:revision>
  <cp:lastPrinted>2016-09-23T20:10:49Z</cp:lastPrinted>
  <dcterms:created xsi:type="dcterms:W3CDTF">2016-03-25T16:26:13Z</dcterms:created>
  <dcterms:modified xsi:type="dcterms:W3CDTF">2017-10-05T17:32:04Z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0x0101001D8417807D71B94D81FE6CD5E68A02C1</vt:lpwstr>
  </property>
</Properties>
</file>