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7" r:id="rId3"/>
    <p:sldMasterId id="2147483670" r:id="rId4"/>
    <p:sldMasterId id="2147483673" r:id="rId5"/>
  </p:sldMasterIdLst>
  <p:notesMasterIdLst>
    <p:notesMasterId r:id="rId49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7" autoAdjust="0"/>
    <p:restoredTop sz="94660"/>
  </p:normalViewPr>
  <p:slideViewPr>
    <p:cSldViewPr snapToGrid="0">
      <p:cViewPr varScale="1">
        <p:scale>
          <a:sx n="34" d="100"/>
          <a:sy n="34" d="100"/>
        </p:scale>
        <p:origin x="24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jpg"/><Relationship Id="rId4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jp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72F574-56C5-446D-A484-349BB2091EF8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6304C2-233C-49A8-A5B5-B09CE917D700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Meal Programs</a:t>
          </a:r>
        </a:p>
      </dgm:t>
    </dgm:pt>
    <dgm:pt modelId="{929A6ADE-936B-44EB-9B34-1FBAF3383F2C}" type="parTrans" cxnId="{32E105BF-1ED8-4ED1-AE5E-25D55670B7D1}">
      <dgm:prSet/>
      <dgm:spPr/>
      <dgm:t>
        <a:bodyPr/>
        <a:lstStyle/>
        <a:p>
          <a:endParaRPr lang="en-US"/>
        </a:p>
      </dgm:t>
    </dgm:pt>
    <dgm:pt modelId="{35AB0C73-9F26-4DF6-A226-3DB549CEB97B}" type="sibTrans" cxnId="{32E105BF-1ED8-4ED1-AE5E-25D55670B7D1}">
      <dgm:prSet/>
      <dgm:spPr/>
      <dgm:t>
        <a:bodyPr/>
        <a:lstStyle/>
        <a:p>
          <a:endParaRPr lang="en-US"/>
        </a:p>
      </dgm:t>
    </dgm:pt>
    <dgm:pt modelId="{E6E1C621-C95D-444D-B464-F120EDFCE65A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Pantry Distribution</a:t>
          </a:r>
        </a:p>
      </dgm:t>
    </dgm:pt>
    <dgm:pt modelId="{2630D483-9C50-41BC-9AEA-E4DEC5966212}" type="parTrans" cxnId="{789696AD-3178-429F-AFEA-D8DFEBD693F9}">
      <dgm:prSet/>
      <dgm:spPr/>
      <dgm:t>
        <a:bodyPr/>
        <a:lstStyle/>
        <a:p>
          <a:endParaRPr lang="en-US"/>
        </a:p>
      </dgm:t>
    </dgm:pt>
    <dgm:pt modelId="{A368BBA1-E6BD-4D0B-A775-963B980A8D34}" type="sibTrans" cxnId="{789696AD-3178-429F-AFEA-D8DFEBD693F9}">
      <dgm:prSet/>
      <dgm:spPr/>
      <dgm:t>
        <a:bodyPr/>
        <a:lstStyle/>
        <a:p>
          <a:endParaRPr lang="en-US"/>
        </a:p>
      </dgm:t>
    </dgm:pt>
    <dgm:pt modelId="{2DD8660B-F8FC-46EA-913E-491CA1B6574C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Food Rescue</a:t>
          </a:r>
        </a:p>
      </dgm:t>
    </dgm:pt>
    <dgm:pt modelId="{BD0EF920-C4C7-4EF9-8670-C8C17C073C1F}" type="parTrans" cxnId="{9C3CB2F4-6422-46AB-8AB6-0E657B39269F}">
      <dgm:prSet/>
      <dgm:spPr/>
      <dgm:t>
        <a:bodyPr/>
        <a:lstStyle/>
        <a:p>
          <a:endParaRPr lang="en-US"/>
        </a:p>
      </dgm:t>
    </dgm:pt>
    <dgm:pt modelId="{92B2B454-08E9-4E26-8634-EA9D0CF3B9A6}" type="sibTrans" cxnId="{9C3CB2F4-6422-46AB-8AB6-0E657B39269F}">
      <dgm:prSet/>
      <dgm:spPr/>
      <dgm:t>
        <a:bodyPr/>
        <a:lstStyle/>
        <a:p>
          <a:endParaRPr lang="en-US"/>
        </a:p>
      </dgm:t>
    </dgm:pt>
    <dgm:pt modelId="{11DB0629-943A-4012-AF8F-6A124DD1FBC3}">
      <dgm:prSet phldrT="[Text]"/>
      <dgm:spPr/>
      <dgm:t>
        <a:bodyPr/>
        <a:lstStyle/>
        <a:p>
          <a:endParaRPr lang="en-US" dirty="0"/>
        </a:p>
      </dgm:t>
    </dgm:pt>
    <dgm:pt modelId="{74D01797-754E-4E60-932E-8EB465B86DC2}" type="sibTrans" cxnId="{9BE69762-C812-4658-8C23-11265DFBF7F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7000" r="-77000"/>
          </a:stretch>
        </a:blipFill>
      </dgm:spPr>
      <dgm:t>
        <a:bodyPr/>
        <a:lstStyle/>
        <a:p>
          <a:endParaRPr lang="en-US"/>
        </a:p>
      </dgm:t>
    </dgm:pt>
    <dgm:pt modelId="{C10EF615-A553-40CF-9C3B-88A228C0B103}" type="parTrans" cxnId="{9BE69762-C812-4658-8C23-11265DFBF7F9}">
      <dgm:prSet/>
      <dgm:spPr/>
      <dgm:t>
        <a:bodyPr/>
        <a:lstStyle/>
        <a:p>
          <a:endParaRPr lang="en-US"/>
        </a:p>
      </dgm:t>
    </dgm:pt>
    <dgm:pt modelId="{93606BE1-56F7-406D-9404-7EFDFFDC3838}" type="pres">
      <dgm:prSet presAssocID="{3072F574-56C5-446D-A484-349BB2091EF8}" presName="Name0" presStyleCnt="0">
        <dgm:presLayoutVars>
          <dgm:dir/>
        </dgm:presLayoutVars>
      </dgm:prSet>
      <dgm:spPr/>
    </dgm:pt>
    <dgm:pt modelId="{883E2B38-4EC3-4647-8547-5476CDBE3BD5}" type="pres">
      <dgm:prSet presAssocID="{74D01797-754E-4E60-932E-8EB465B86DC2}" presName="picture_1" presStyleLbl="bgImgPlace1" presStyleIdx="0" presStyleCnt="1" custLinFactNeighborX="-8931" custLinFactNeighborY="-4497"/>
      <dgm:spPr/>
    </dgm:pt>
    <dgm:pt modelId="{29456CC1-7913-4D05-89C4-9C3F15467B36}" type="pres">
      <dgm:prSet presAssocID="{11DB0629-943A-4012-AF8F-6A124DD1FBC3}" presName="text_1" presStyleLbl="node1" presStyleIdx="0" presStyleCnt="0">
        <dgm:presLayoutVars>
          <dgm:bulletEnabled val="1"/>
        </dgm:presLayoutVars>
      </dgm:prSet>
      <dgm:spPr/>
    </dgm:pt>
    <dgm:pt modelId="{EA7DBCEE-F2A2-489F-AE31-E6313A4FF9CA}" type="pres">
      <dgm:prSet presAssocID="{3072F574-56C5-446D-A484-349BB2091EF8}" presName="linV" presStyleCnt="0"/>
      <dgm:spPr/>
    </dgm:pt>
    <dgm:pt modelId="{2F9F13B9-294B-40EF-B3C2-FF7A15A05B9D}" type="pres">
      <dgm:prSet presAssocID="{2C6304C2-233C-49A8-A5B5-B09CE917D700}" presName="pair" presStyleCnt="0"/>
      <dgm:spPr/>
    </dgm:pt>
    <dgm:pt modelId="{0EB3B9B5-38AE-4384-8B84-C6CB51F53367}" type="pres">
      <dgm:prSet presAssocID="{2C6304C2-233C-49A8-A5B5-B09CE917D700}" presName="spaceH" presStyleLbl="node1" presStyleIdx="0" presStyleCnt="0"/>
      <dgm:spPr/>
    </dgm:pt>
    <dgm:pt modelId="{890ADA05-AFCF-4D7E-A544-AB2A26CB3764}" type="pres">
      <dgm:prSet presAssocID="{2C6304C2-233C-49A8-A5B5-B09CE917D700}" presName="desPictures" presStyleLbl="alignImgPlace1" presStyleIdx="0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</dgm:pt>
    <dgm:pt modelId="{1C58C427-BEE2-4237-9505-EACA427DBA5D}" type="pres">
      <dgm:prSet presAssocID="{2C6304C2-233C-49A8-A5B5-B09CE917D700}" presName="desTextWrapper" presStyleCnt="0"/>
      <dgm:spPr/>
    </dgm:pt>
    <dgm:pt modelId="{2804C499-E550-4FF9-B75D-2D56E4564CF7}" type="pres">
      <dgm:prSet presAssocID="{2C6304C2-233C-49A8-A5B5-B09CE917D700}" presName="desText" presStyleLbl="revTx" presStyleIdx="0" presStyleCnt="3" custScaleX="98584" custScaleY="73300">
        <dgm:presLayoutVars>
          <dgm:bulletEnabled val="1"/>
        </dgm:presLayoutVars>
      </dgm:prSet>
      <dgm:spPr/>
    </dgm:pt>
    <dgm:pt modelId="{4F821F72-8209-4642-8562-B7AEF41E9C4F}" type="pres">
      <dgm:prSet presAssocID="{35AB0C73-9F26-4DF6-A226-3DB549CEB97B}" presName="spaceV" presStyleCnt="0"/>
      <dgm:spPr/>
    </dgm:pt>
    <dgm:pt modelId="{9CCC44D5-FCEC-4B3C-8BE1-FC83808E0F52}" type="pres">
      <dgm:prSet presAssocID="{2DD8660B-F8FC-46EA-913E-491CA1B6574C}" presName="pair" presStyleCnt="0"/>
      <dgm:spPr/>
    </dgm:pt>
    <dgm:pt modelId="{3ABB17F5-826D-4C7D-ADDC-DF3CAD8BB983}" type="pres">
      <dgm:prSet presAssocID="{2DD8660B-F8FC-46EA-913E-491CA1B6574C}" presName="spaceH" presStyleLbl="node1" presStyleIdx="0" presStyleCnt="0"/>
      <dgm:spPr/>
    </dgm:pt>
    <dgm:pt modelId="{35D605F5-FB1B-49BC-AF1B-C879EED1D0F4}" type="pres">
      <dgm:prSet presAssocID="{2DD8660B-F8FC-46EA-913E-491CA1B6574C}" presName="desPictures" presStyleLbl="alignImgPlace1" presStyleIdx="1" presStyleCnt="3" custLinFactNeighborX="-357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6AF3D7D-B89E-45ED-9B58-C6BADB3C71FA}" type="pres">
      <dgm:prSet presAssocID="{2DD8660B-F8FC-46EA-913E-491CA1B6574C}" presName="desTextWrapper" presStyleCnt="0"/>
      <dgm:spPr/>
    </dgm:pt>
    <dgm:pt modelId="{6A9E8D01-78FC-4852-BD2F-76026094ECFD}" type="pres">
      <dgm:prSet presAssocID="{2DD8660B-F8FC-46EA-913E-491CA1B6574C}" presName="desText" presStyleLbl="revTx" presStyleIdx="1" presStyleCnt="3" custScaleX="96817" custScaleY="67028">
        <dgm:presLayoutVars>
          <dgm:bulletEnabled val="1"/>
        </dgm:presLayoutVars>
      </dgm:prSet>
      <dgm:spPr/>
    </dgm:pt>
    <dgm:pt modelId="{BE8D3113-AF80-4969-9E5C-27A2A2FE565C}" type="pres">
      <dgm:prSet presAssocID="{92B2B454-08E9-4E26-8634-EA9D0CF3B9A6}" presName="spaceV" presStyleCnt="0"/>
      <dgm:spPr/>
    </dgm:pt>
    <dgm:pt modelId="{D4260375-09F9-443E-9374-F59961FCABF6}" type="pres">
      <dgm:prSet presAssocID="{E6E1C621-C95D-444D-B464-F120EDFCE65A}" presName="pair" presStyleCnt="0"/>
      <dgm:spPr/>
    </dgm:pt>
    <dgm:pt modelId="{82985228-8CAD-4309-B261-B605EACA7100}" type="pres">
      <dgm:prSet presAssocID="{E6E1C621-C95D-444D-B464-F120EDFCE65A}" presName="spaceH" presStyleLbl="node1" presStyleIdx="0" presStyleCnt="0"/>
      <dgm:spPr/>
    </dgm:pt>
    <dgm:pt modelId="{5BB79E29-1C9A-4DFA-8A93-78D633025488}" type="pres">
      <dgm:prSet presAssocID="{E6E1C621-C95D-444D-B464-F120EDFCE65A}" presName="desPictures" presStyleLbl="alignImgPlace1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C290CD66-F33D-4807-ADB4-CB96AF3726CA}" type="pres">
      <dgm:prSet presAssocID="{E6E1C621-C95D-444D-B464-F120EDFCE65A}" presName="desTextWrapper" presStyleCnt="0"/>
      <dgm:spPr/>
    </dgm:pt>
    <dgm:pt modelId="{A8FC0F8C-E99C-49B3-87DF-4C3BD3186060}" type="pres">
      <dgm:prSet presAssocID="{E6E1C621-C95D-444D-B464-F120EDFCE65A}" presName="desText" presStyleLbl="revTx" presStyleIdx="2" presStyleCnt="3" custScaleY="69091">
        <dgm:presLayoutVars>
          <dgm:bulletEnabled val="1"/>
        </dgm:presLayoutVars>
      </dgm:prSet>
      <dgm:spPr/>
    </dgm:pt>
    <dgm:pt modelId="{71688C5A-7FDB-4DB6-B250-E6EB2F316A2D}" type="pres">
      <dgm:prSet presAssocID="{3072F574-56C5-446D-A484-349BB2091EF8}" presName="maxNode" presStyleCnt="0"/>
      <dgm:spPr/>
    </dgm:pt>
    <dgm:pt modelId="{98D08A13-CC9E-47FB-92C7-DEDEF4A41323}" type="pres">
      <dgm:prSet presAssocID="{3072F574-56C5-446D-A484-349BB2091EF8}" presName="Name33" presStyleCnt="0"/>
      <dgm:spPr/>
    </dgm:pt>
  </dgm:ptLst>
  <dgm:cxnLst>
    <dgm:cxn modelId="{E6B9F12F-ECF2-461A-8D33-1ADB428BC1F7}" type="presOf" srcId="{3072F574-56C5-446D-A484-349BB2091EF8}" destId="{93606BE1-56F7-406D-9404-7EFDFFDC3838}" srcOrd="0" destOrd="0" presId="urn:microsoft.com/office/officeart/2008/layout/AccentedPicture"/>
    <dgm:cxn modelId="{9BE69762-C812-4658-8C23-11265DFBF7F9}" srcId="{3072F574-56C5-446D-A484-349BB2091EF8}" destId="{11DB0629-943A-4012-AF8F-6A124DD1FBC3}" srcOrd="0" destOrd="0" parTransId="{C10EF615-A553-40CF-9C3B-88A228C0B103}" sibTransId="{74D01797-754E-4E60-932E-8EB465B86DC2}"/>
    <dgm:cxn modelId="{85AE1053-B802-4B83-A1FB-924AF29B3E0C}" type="presOf" srcId="{E6E1C621-C95D-444D-B464-F120EDFCE65A}" destId="{A8FC0F8C-E99C-49B3-87DF-4C3BD3186060}" srcOrd="0" destOrd="0" presId="urn:microsoft.com/office/officeart/2008/layout/AccentedPicture"/>
    <dgm:cxn modelId="{F8A88688-9323-4A26-88DD-8611566EA9E9}" type="presOf" srcId="{2DD8660B-F8FC-46EA-913E-491CA1B6574C}" destId="{6A9E8D01-78FC-4852-BD2F-76026094ECFD}" srcOrd="0" destOrd="0" presId="urn:microsoft.com/office/officeart/2008/layout/AccentedPicture"/>
    <dgm:cxn modelId="{6BBEA09C-94ED-4389-85AC-0BB1575383DB}" type="presOf" srcId="{74D01797-754E-4E60-932E-8EB465B86DC2}" destId="{883E2B38-4EC3-4647-8547-5476CDBE3BD5}" srcOrd="0" destOrd="0" presId="urn:microsoft.com/office/officeart/2008/layout/AccentedPicture"/>
    <dgm:cxn modelId="{789696AD-3178-429F-AFEA-D8DFEBD693F9}" srcId="{3072F574-56C5-446D-A484-349BB2091EF8}" destId="{E6E1C621-C95D-444D-B464-F120EDFCE65A}" srcOrd="3" destOrd="0" parTransId="{2630D483-9C50-41BC-9AEA-E4DEC5966212}" sibTransId="{A368BBA1-E6BD-4D0B-A775-963B980A8D34}"/>
    <dgm:cxn modelId="{32E105BF-1ED8-4ED1-AE5E-25D55670B7D1}" srcId="{3072F574-56C5-446D-A484-349BB2091EF8}" destId="{2C6304C2-233C-49A8-A5B5-B09CE917D700}" srcOrd="1" destOrd="0" parTransId="{929A6ADE-936B-44EB-9B34-1FBAF3383F2C}" sibTransId="{35AB0C73-9F26-4DF6-A226-3DB549CEB97B}"/>
    <dgm:cxn modelId="{BF132EC7-4D9F-4A1E-A307-9C8F668E8BFA}" type="presOf" srcId="{2C6304C2-233C-49A8-A5B5-B09CE917D700}" destId="{2804C499-E550-4FF9-B75D-2D56E4564CF7}" srcOrd="0" destOrd="0" presId="urn:microsoft.com/office/officeart/2008/layout/AccentedPicture"/>
    <dgm:cxn modelId="{CBACADE5-E41A-469A-AF8D-C575C221FEE9}" type="presOf" srcId="{11DB0629-943A-4012-AF8F-6A124DD1FBC3}" destId="{29456CC1-7913-4D05-89C4-9C3F15467B36}" srcOrd="0" destOrd="0" presId="urn:microsoft.com/office/officeart/2008/layout/AccentedPicture"/>
    <dgm:cxn modelId="{9C3CB2F4-6422-46AB-8AB6-0E657B39269F}" srcId="{3072F574-56C5-446D-A484-349BB2091EF8}" destId="{2DD8660B-F8FC-46EA-913E-491CA1B6574C}" srcOrd="2" destOrd="0" parTransId="{BD0EF920-C4C7-4EF9-8670-C8C17C073C1F}" sibTransId="{92B2B454-08E9-4E26-8634-EA9D0CF3B9A6}"/>
    <dgm:cxn modelId="{E9C8FD27-EB84-4966-9D18-1958A079752D}" type="presParOf" srcId="{93606BE1-56F7-406D-9404-7EFDFFDC3838}" destId="{883E2B38-4EC3-4647-8547-5476CDBE3BD5}" srcOrd="0" destOrd="0" presId="urn:microsoft.com/office/officeart/2008/layout/AccentedPicture"/>
    <dgm:cxn modelId="{07D5081A-B5E3-4726-ACDF-9AC631D7259A}" type="presParOf" srcId="{93606BE1-56F7-406D-9404-7EFDFFDC3838}" destId="{29456CC1-7913-4D05-89C4-9C3F15467B36}" srcOrd="1" destOrd="0" presId="urn:microsoft.com/office/officeart/2008/layout/AccentedPicture"/>
    <dgm:cxn modelId="{B7EC2E56-813C-4750-BC7D-54AA09389187}" type="presParOf" srcId="{93606BE1-56F7-406D-9404-7EFDFFDC3838}" destId="{EA7DBCEE-F2A2-489F-AE31-E6313A4FF9CA}" srcOrd="2" destOrd="0" presId="urn:microsoft.com/office/officeart/2008/layout/AccentedPicture"/>
    <dgm:cxn modelId="{D2445414-0B07-4A82-903E-23BFF009AB79}" type="presParOf" srcId="{EA7DBCEE-F2A2-489F-AE31-E6313A4FF9CA}" destId="{2F9F13B9-294B-40EF-B3C2-FF7A15A05B9D}" srcOrd="0" destOrd="0" presId="urn:microsoft.com/office/officeart/2008/layout/AccentedPicture"/>
    <dgm:cxn modelId="{A65415FC-3C5C-4C17-8641-4D084FCE4A6F}" type="presParOf" srcId="{2F9F13B9-294B-40EF-B3C2-FF7A15A05B9D}" destId="{0EB3B9B5-38AE-4384-8B84-C6CB51F53367}" srcOrd="0" destOrd="0" presId="urn:microsoft.com/office/officeart/2008/layout/AccentedPicture"/>
    <dgm:cxn modelId="{4D7DBAE9-85C0-49E7-9805-E185AC4E7C1E}" type="presParOf" srcId="{2F9F13B9-294B-40EF-B3C2-FF7A15A05B9D}" destId="{890ADA05-AFCF-4D7E-A544-AB2A26CB3764}" srcOrd="1" destOrd="0" presId="urn:microsoft.com/office/officeart/2008/layout/AccentedPicture"/>
    <dgm:cxn modelId="{306C2B1B-5FC9-4858-A8A0-C864BF7C6962}" type="presParOf" srcId="{2F9F13B9-294B-40EF-B3C2-FF7A15A05B9D}" destId="{1C58C427-BEE2-4237-9505-EACA427DBA5D}" srcOrd="2" destOrd="0" presId="urn:microsoft.com/office/officeart/2008/layout/AccentedPicture"/>
    <dgm:cxn modelId="{CB679696-8A7E-457F-BC70-D1D24E1AC39D}" type="presParOf" srcId="{1C58C427-BEE2-4237-9505-EACA427DBA5D}" destId="{2804C499-E550-4FF9-B75D-2D56E4564CF7}" srcOrd="0" destOrd="0" presId="urn:microsoft.com/office/officeart/2008/layout/AccentedPicture"/>
    <dgm:cxn modelId="{05C5A95B-863D-4A46-9466-D8BC45A4FA75}" type="presParOf" srcId="{EA7DBCEE-F2A2-489F-AE31-E6313A4FF9CA}" destId="{4F821F72-8209-4642-8562-B7AEF41E9C4F}" srcOrd="1" destOrd="0" presId="urn:microsoft.com/office/officeart/2008/layout/AccentedPicture"/>
    <dgm:cxn modelId="{F2A8858D-3AB5-4CB1-A74D-62081AC58FCE}" type="presParOf" srcId="{EA7DBCEE-F2A2-489F-AE31-E6313A4FF9CA}" destId="{9CCC44D5-FCEC-4B3C-8BE1-FC83808E0F52}" srcOrd="2" destOrd="0" presId="urn:microsoft.com/office/officeart/2008/layout/AccentedPicture"/>
    <dgm:cxn modelId="{34EC298D-7162-46E4-9E67-3D567DA5211C}" type="presParOf" srcId="{9CCC44D5-FCEC-4B3C-8BE1-FC83808E0F52}" destId="{3ABB17F5-826D-4C7D-ADDC-DF3CAD8BB983}" srcOrd="0" destOrd="0" presId="urn:microsoft.com/office/officeart/2008/layout/AccentedPicture"/>
    <dgm:cxn modelId="{850642B9-0449-4DE8-AC58-3C6AEF31F010}" type="presParOf" srcId="{9CCC44D5-FCEC-4B3C-8BE1-FC83808E0F52}" destId="{35D605F5-FB1B-49BC-AF1B-C879EED1D0F4}" srcOrd="1" destOrd="0" presId="urn:microsoft.com/office/officeart/2008/layout/AccentedPicture"/>
    <dgm:cxn modelId="{26597A94-7756-4FD0-9EE3-42E190022A5C}" type="presParOf" srcId="{9CCC44D5-FCEC-4B3C-8BE1-FC83808E0F52}" destId="{B6AF3D7D-B89E-45ED-9B58-C6BADB3C71FA}" srcOrd="2" destOrd="0" presId="urn:microsoft.com/office/officeart/2008/layout/AccentedPicture"/>
    <dgm:cxn modelId="{EE12F0E0-4C4C-4001-B4AE-FB1AB13F142C}" type="presParOf" srcId="{B6AF3D7D-B89E-45ED-9B58-C6BADB3C71FA}" destId="{6A9E8D01-78FC-4852-BD2F-76026094ECFD}" srcOrd="0" destOrd="0" presId="urn:microsoft.com/office/officeart/2008/layout/AccentedPicture"/>
    <dgm:cxn modelId="{1E92F53F-43DA-4050-A1CB-C8DD96A1EC7D}" type="presParOf" srcId="{EA7DBCEE-F2A2-489F-AE31-E6313A4FF9CA}" destId="{BE8D3113-AF80-4969-9E5C-27A2A2FE565C}" srcOrd="3" destOrd="0" presId="urn:microsoft.com/office/officeart/2008/layout/AccentedPicture"/>
    <dgm:cxn modelId="{99A40FD5-BDA3-4A4A-A6BF-A5D03DA5DDB2}" type="presParOf" srcId="{EA7DBCEE-F2A2-489F-AE31-E6313A4FF9CA}" destId="{D4260375-09F9-443E-9374-F59961FCABF6}" srcOrd="4" destOrd="0" presId="urn:microsoft.com/office/officeart/2008/layout/AccentedPicture"/>
    <dgm:cxn modelId="{8101E0F2-5BD8-44C0-867E-0E367D8B2073}" type="presParOf" srcId="{D4260375-09F9-443E-9374-F59961FCABF6}" destId="{82985228-8CAD-4309-B261-B605EACA7100}" srcOrd="0" destOrd="0" presId="urn:microsoft.com/office/officeart/2008/layout/AccentedPicture"/>
    <dgm:cxn modelId="{0E8C8A8A-7382-45F2-AFDF-546721AEC5BC}" type="presParOf" srcId="{D4260375-09F9-443E-9374-F59961FCABF6}" destId="{5BB79E29-1C9A-4DFA-8A93-78D633025488}" srcOrd="1" destOrd="0" presId="urn:microsoft.com/office/officeart/2008/layout/AccentedPicture"/>
    <dgm:cxn modelId="{46D87F8F-DE9A-4B16-827F-508C68A26E7E}" type="presParOf" srcId="{D4260375-09F9-443E-9374-F59961FCABF6}" destId="{C290CD66-F33D-4807-ADB4-CB96AF3726CA}" srcOrd="2" destOrd="0" presId="urn:microsoft.com/office/officeart/2008/layout/AccentedPicture"/>
    <dgm:cxn modelId="{B6B87D19-50E1-460E-8E3D-220EC14CDB58}" type="presParOf" srcId="{C290CD66-F33D-4807-ADB4-CB96AF3726CA}" destId="{A8FC0F8C-E99C-49B3-87DF-4C3BD3186060}" srcOrd="0" destOrd="0" presId="urn:microsoft.com/office/officeart/2008/layout/AccentedPicture"/>
    <dgm:cxn modelId="{945FCC63-D27F-46BC-B2C7-CC5E21D814CF}" type="presParOf" srcId="{93606BE1-56F7-406D-9404-7EFDFFDC3838}" destId="{71688C5A-7FDB-4DB6-B250-E6EB2F316A2D}" srcOrd="3" destOrd="0" presId="urn:microsoft.com/office/officeart/2008/layout/AccentedPicture"/>
    <dgm:cxn modelId="{37F39AE9-7674-425A-9B52-C7EEBCB509E8}" type="presParOf" srcId="{71688C5A-7FDB-4DB6-B250-E6EB2F316A2D}" destId="{98D08A13-CC9E-47FB-92C7-DEDEF4A41323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E2B38-4EC3-4647-8547-5476CDBE3BD5}">
      <dsp:nvSpPr>
        <dsp:cNvPr id="0" name=""/>
        <dsp:cNvSpPr/>
      </dsp:nvSpPr>
      <dsp:spPr>
        <a:xfrm>
          <a:off x="0" y="132478"/>
          <a:ext cx="3452328" cy="440347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7000" r="-7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56CC1-7913-4D05-89C4-9C3F15467B36}">
      <dsp:nvSpPr>
        <dsp:cNvPr id="0" name=""/>
        <dsp:cNvSpPr/>
      </dsp:nvSpPr>
      <dsp:spPr>
        <a:xfrm>
          <a:off x="336209" y="1915755"/>
          <a:ext cx="2658292" cy="26420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36209" y="1915755"/>
        <a:ext cx="2658292" cy="2642087"/>
      </dsp:txXfrm>
    </dsp:sp>
    <dsp:sp modelId="{890ADA05-AFCF-4D7E-A544-AB2A26CB3764}">
      <dsp:nvSpPr>
        <dsp:cNvPr id="0" name=""/>
        <dsp:cNvSpPr/>
      </dsp:nvSpPr>
      <dsp:spPr>
        <a:xfrm>
          <a:off x="3055974" y="110329"/>
          <a:ext cx="1188939" cy="118893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04C499-E550-4FF9-B75D-2D56E4564CF7}">
      <dsp:nvSpPr>
        <dsp:cNvPr id="0" name=""/>
        <dsp:cNvSpPr/>
      </dsp:nvSpPr>
      <dsp:spPr>
        <a:xfrm>
          <a:off x="4244913" y="269052"/>
          <a:ext cx="1629563" cy="871492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31750" rIns="6350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Meal Programs</a:t>
          </a:r>
        </a:p>
      </dsp:txBody>
      <dsp:txXfrm>
        <a:off x="4244913" y="269052"/>
        <a:ext cx="1629563" cy="871492"/>
      </dsp:txXfrm>
    </dsp:sp>
    <dsp:sp modelId="{35D605F5-FB1B-49BC-AF1B-C879EED1D0F4}">
      <dsp:nvSpPr>
        <dsp:cNvPr id="0" name=""/>
        <dsp:cNvSpPr/>
      </dsp:nvSpPr>
      <dsp:spPr>
        <a:xfrm>
          <a:off x="3013446" y="1513277"/>
          <a:ext cx="1188939" cy="118893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9E8D01-78FC-4852-BD2F-76026094ECFD}">
      <dsp:nvSpPr>
        <dsp:cNvPr id="0" name=""/>
        <dsp:cNvSpPr/>
      </dsp:nvSpPr>
      <dsp:spPr>
        <a:xfrm>
          <a:off x="4244913" y="1709286"/>
          <a:ext cx="1600355" cy="796922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31750" rIns="6350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Food Rescue</a:t>
          </a:r>
        </a:p>
      </dsp:txBody>
      <dsp:txXfrm>
        <a:off x="4244913" y="1709286"/>
        <a:ext cx="1600355" cy="796922"/>
      </dsp:txXfrm>
    </dsp:sp>
    <dsp:sp modelId="{5BB79E29-1C9A-4DFA-8A93-78D633025488}">
      <dsp:nvSpPr>
        <dsp:cNvPr id="0" name=""/>
        <dsp:cNvSpPr/>
      </dsp:nvSpPr>
      <dsp:spPr>
        <a:xfrm>
          <a:off x="3055974" y="2916226"/>
          <a:ext cx="1188939" cy="118893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C0F8C-E99C-49B3-87DF-4C3BD3186060}">
      <dsp:nvSpPr>
        <dsp:cNvPr id="0" name=""/>
        <dsp:cNvSpPr/>
      </dsp:nvSpPr>
      <dsp:spPr>
        <a:xfrm>
          <a:off x="4244913" y="3099971"/>
          <a:ext cx="1652969" cy="82145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31750" rIns="6350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Pantry Distribution</a:t>
          </a:r>
        </a:p>
      </dsp:txBody>
      <dsp:txXfrm>
        <a:off x="4244913" y="3099971"/>
        <a:ext cx="1652969" cy="821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D225-F063-4AB8-B935-3107C80ED26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AABA2-8EF6-4B1A-9467-4752985A9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8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90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683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93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233309" indent="-233309">
              <a:buAutoNum type="arabicPeriod"/>
            </a:pPr>
            <a:endParaRPr lang="en-US" dirty="0"/>
          </a:p>
          <a:p>
            <a:pPr marL="233309" indent="-233309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884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818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430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06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16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203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4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D769BF7B-2A51-4A88-93A8-F75A39178C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CF927177-4BA8-4875-B5F1-5B0C502A10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F0C5-3A10-4AB4-AF43-E082A1B7B1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1" name="Slide Number Placeholder 4">
            <a:extLst>
              <a:ext uri="{FF2B5EF4-FFF2-40B4-BE49-F238E27FC236}">
                <a16:creationId xmlns:a16="http://schemas.microsoft.com/office/drawing/2014/main" id="{26914BFE-5109-4F78-B89F-959251153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86342A-DE8B-4CE3-A99F-2DADDBDCE3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09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79F8AECB-BAB4-46CA-91C1-F8F94218AB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BC309491-463E-43A2-8BEE-E2828C8F6B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3DB99F83-3074-4D8A-8F6B-758B226EF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BB86AA-A3E1-4AA0-829A-E7487EDCE8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4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36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09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>
              <a:defRPr/>
            </a:pPr>
            <a:endParaRPr lang="en-US" baseline="0" dirty="0"/>
          </a:p>
          <a:p>
            <a:pPr marL="174982" indent="-174982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82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98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0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DFF77-79AA-A740-88CB-721B04D4CE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68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16143-E03C-4CFD-AFDC-14E5BDEA754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60000"/>
                  <a:lumOff val="4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767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F029E-EA72-440A-9645-DAC6BE9E6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2200E-D094-4280-A7B0-BF3B580A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704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F029E-EA72-440A-9645-DAC6BE9E6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2200E-D094-4280-A7B0-BF3B580A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49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7E4EC-E680-4B7E-A5EB-6CACEC62C9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09604-103F-4507-AB5A-3B9776BA5F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6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7E4EC-E680-4B7E-A5EB-6CACEC62C9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09604-103F-4507-AB5A-3B9776BA5F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002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4D964-4AF0-405F-BC1B-E6262BCAB13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951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3F5B8D-5341-4AE2-8D3A-4DB1EBFDA43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0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94063-DF36-4330-A365-08DA1FA5B7D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60000"/>
                  <a:lumOff val="4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067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70639-886C-4FCF-9EAB-ABB5DA3F3F4A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60000"/>
                  <a:lumOff val="4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584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30651-31F4-45D2-98AE-A2108F41BC07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60000"/>
                  <a:lumOff val="4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729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2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91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440AA-91A0-436F-8FDB-C0F939DCAE21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10/31/2017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60000"/>
                  <a:lumOff val="4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7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EF394F9-05B4-44D3-95F7-4CB899B10C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ew picture">
            <a:extLst>
              <a:ext uri="{FF2B5EF4-FFF2-40B4-BE49-F238E27FC236}">
                <a16:creationId xmlns:a16="http://schemas.microsoft.com/office/drawing/2014/main" id="{CBB86FE2-2448-45FA-AD9B-C3E588550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0"/>
            <a:ext cx="8568267" cy="1346200"/>
          </a:xfrm>
          <a:prstGeom prst="rect">
            <a:avLst/>
          </a:prstGeom>
          <a:noFill/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36105"/>
            <a:ext cx="5486400" cy="232773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2971802"/>
            <a:ext cx="5486400" cy="123331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ct val="0"/>
              </a:spcAft>
              <a:buNone/>
              <a:defRPr sz="20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ct val="0"/>
              </a:spcAft>
              <a:buNone/>
              <a:defRPr sz="1900">
                <a:solidFill>
                  <a:schemeClr val="bg1"/>
                </a:solidFill>
              </a:defRPr>
            </a:lvl2pPr>
            <a:lvl3pPr marL="4680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05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D6447F-9408-489C-844A-2755E2CE4E7E}"/>
              </a:ext>
            </a:extLst>
          </p:cNvPr>
          <p:cNvCxnSpPr/>
          <p:nvPr userDrawn="1"/>
        </p:nvCxnSpPr>
        <p:spPr>
          <a:xfrm>
            <a:off x="611718" y="1162050"/>
            <a:ext cx="10968567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New picture">
            <a:extLst>
              <a:ext uri="{FF2B5EF4-FFF2-40B4-BE49-F238E27FC236}">
                <a16:creationId xmlns:a16="http://schemas.microsoft.com/office/drawing/2014/main" id="{529C4AAC-08A3-4213-802A-21C6E5A10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4131733" cy="660400"/>
          </a:xfrm>
          <a:prstGeom prst="rect">
            <a:avLst/>
          </a:prstGeom>
          <a:noFill/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11E8DBC3-73DD-44A8-B7EC-17D76C0276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0E163A-863A-4DFC-9316-C8947A2A140F}" type="slidenum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1" i="0" u="none" strike="noStrike" kern="1200" cap="none" spc="0" normalizeH="0" baseline="0" noProof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7BBB9E-1C1A-4BD2-BD6B-E1262D3FFD7A}"/>
              </a:ext>
            </a:extLst>
          </p:cNvPr>
          <p:cNvCxnSpPr/>
          <p:nvPr userDrawn="1"/>
        </p:nvCxnSpPr>
        <p:spPr>
          <a:xfrm>
            <a:off x="611718" y="1162050"/>
            <a:ext cx="10968567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New picture">
            <a:extLst>
              <a:ext uri="{FF2B5EF4-FFF2-40B4-BE49-F238E27FC236}">
                <a16:creationId xmlns:a16="http://schemas.microsoft.com/office/drawing/2014/main" id="{8F70B408-A61E-4FDA-BAD1-AAB207C3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4131733" cy="660400"/>
          </a:xfrm>
          <a:prstGeom prst="rect">
            <a:avLst/>
          </a:prstGeom>
          <a:noFill/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09602" y="1381126"/>
            <a:ext cx="5367865" cy="47196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6212420" y="1381126"/>
            <a:ext cx="5367865" cy="4719638"/>
          </a:xfrm>
          <a:prstGeom prst="roundRect">
            <a:avLst>
              <a:gd name="adj" fmla="val 1970"/>
            </a:avLst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85E0E9F8-7A48-49BE-9649-7D8B509E56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366102-7168-4A05-B6F5-4B3048290ADA}" type="slidenum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1" i="0" u="none" strike="noStrike" kern="1200" cap="none" spc="0" normalizeH="0" baseline="0" noProof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36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91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24260" y="0"/>
            <a:ext cx="9753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2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59442" y="998538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21240" y="4046538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740" y="6172202"/>
            <a:ext cx="9144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41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79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7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0C7385D-DB29-41D6-A4FE-49BE88A535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1" y="271464"/>
            <a:ext cx="10970684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add text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2B558AD-DE86-4086-BE25-2C3D31004B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1" y="1381125"/>
            <a:ext cx="10970684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First Level Text</a:t>
            </a:r>
          </a:p>
          <a:p>
            <a:pPr lvl="1"/>
            <a:r>
              <a:rPr lang="en-CA" altLang="en-US"/>
              <a:t>Second Level Text</a:t>
            </a:r>
          </a:p>
          <a:p>
            <a:pPr lvl="2"/>
            <a:r>
              <a:rPr lang="en-CA" altLang="en-US"/>
              <a:t>Third Level Text</a:t>
            </a:r>
          </a:p>
          <a:p>
            <a:pPr lvl="3"/>
            <a:r>
              <a:rPr lang="en-CA" altLang="en-US"/>
              <a:t>Fourth Level Text</a:t>
            </a:r>
          </a:p>
          <a:p>
            <a:pPr lvl="4"/>
            <a:r>
              <a:rPr lang="en-CA" altLang="en-US"/>
              <a:t>Fifth Level Text</a:t>
            </a: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0C362-CE82-45B0-AD24-A5AC87745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318250"/>
            <a:ext cx="448733" cy="3302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b="1">
                <a:solidFill>
                  <a:srgbClr val="5F6062"/>
                </a:solidFill>
                <a:latin typeface="Calibri" panose="020F0502020204030204" pitchFamily="34" charset="0"/>
              </a:defRPr>
            </a:lvl1pPr>
          </a:lstStyle>
          <a:p>
            <a:fld id="{A2D85805-0D4E-40CA-A73D-FC34E296D7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23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 ftr="0" dt="0"/>
  <p:txStyles>
    <p:titleStyle>
      <a:lvl1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lnSpc>
          <a:spcPts val="2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000"/>
        </a:spcAft>
        <a:buClr>
          <a:srgbClr val="0070C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466725" indent="-250825" algn="l" rtl="0" eaLnBrk="0" fontAlgn="base" hangingPunct="0">
        <a:spcBef>
          <a:spcPct val="0"/>
        </a:spcBef>
        <a:spcAft>
          <a:spcPts val="1200"/>
        </a:spcAft>
        <a:buClr>
          <a:srgbClr val="0070C0"/>
        </a:buClr>
        <a:buFont typeface="BentonSansF Book"/>
        <a:buChar char="–"/>
        <a:defRPr sz="20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719138" indent="-250825" algn="l" rtl="0" eaLnBrk="0" fontAlgn="base" hangingPunct="0">
        <a:spcBef>
          <a:spcPct val="0"/>
        </a:spcBef>
        <a:spcAft>
          <a:spcPts val="1400"/>
        </a:spcAft>
        <a:buClr>
          <a:srgbClr val="0070C0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971550" indent="-250825" algn="l" rtl="0" eaLnBrk="0" fontAlgn="base" hangingPunct="0">
        <a:spcBef>
          <a:spcPct val="0"/>
        </a:spcBef>
        <a:spcAft>
          <a:spcPts val="1600"/>
        </a:spcAft>
        <a:buClr>
          <a:srgbClr val="0070C0"/>
        </a:buClr>
        <a:buFont typeface="BentonSansF Book"/>
        <a:buChar char="–"/>
        <a:defRPr sz="16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1223963" indent="-250825" algn="l" rtl="0" eaLnBrk="0" fontAlgn="base" hangingPunct="0">
        <a:spcBef>
          <a:spcPct val="0"/>
        </a:spcBef>
        <a:spcAft>
          <a:spcPts val="1600"/>
        </a:spcAft>
        <a:buClr>
          <a:srgbClr val="0070C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3AF029E-EA72-440A-9645-DAC6BE9E6EA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22200E-D094-4280-A7B0-BF3B580A506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6463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7E4EC-E680-4B7E-A5EB-6CACEC62C949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09604-103F-4507-AB5A-3B9776BA5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4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1143000"/>
            <a:ext cx="1087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2362200"/>
            <a:ext cx="10871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200" y="61722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172200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400800"/>
            <a:ext cx="9144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0DDDC0B1-4EB4-4B02-8DA7-714D4CF88A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253414"/>
            <a:ext cx="2387600" cy="6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Holly.Lyman@DignityHealth.or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healthysouthernnevada.org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williamsd@SNHD.ORG" TargetMode="Externa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4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JTyson@ThreeSquare.or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47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11" Type="http://schemas.openxmlformats.org/officeDocument/2006/relationships/image" Target="../media/image69.JPG"/><Relationship Id="rId5" Type="http://schemas.openxmlformats.org/officeDocument/2006/relationships/image" Target="../media/image63.jpeg"/><Relationship Id="rId10" Type="http://schemas.openxmlformats.org/officeDocument/2006/relationships/image" Target="../media/image68.JPG"/><Relationship Id="rId4" Type="http://schemas.openxmlformats.org/officeDocument/2006/relationships/image" Target="../media/image62.jpeg"/><Relationship Id="rId9" Type="http://schemas.openxmlformats.org/officeDocument/2006/relationships/image" Target="../media/image6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ie.Garcia-Vause@cityofhenderson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878800" y="-115410"/>
            <a:ext cx="0" cy="7190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79" y="857985"/>
            <a:ext cx="6702849" cy="49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91D694-BC05-4823-A529-2EF2C3444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7" y="1143499"/>
            <a:ext cx="1890261" cy="1480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17628" y="2712917"/>
            <a:ext cx="1890261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HENDERSON, NV</a:t>
            </a:r>
          </a:p>
        </p:txBody>
      </p:sp>
    </p:spTree>
    <p:extLst>
      <p:ext uri="{BB962C8B-B14F-4D97-AF65-F5344CB8AC3E}">
        <p14:creationId xmlns:p14="http://schemas.microsoft.com/office/powerpoint/2010/main" val="307573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>
            <a:extLst>
              <a:ext uri="{FF2B5EF4-FFF2-40B4-BE49-F238E27FC236}">
                <a16:creationId xmlns:a16="http://schemas.microsoft.com/office/drawing/2014/main" id="{1201CED2-03BC-4F18-859A-C93BA906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517525"/>
            <a:ext cx="8228013" cy="795338"/>
          </a:xfrm>
        </p:spPr>
        <p:txBody>
          <a:bodyPr anchor="ctr"/>
          <a:lstStyle/>
          <a:p>
            <a:pPr algn="ctr"/>
            <a:r>
              <a:rPr lang="en-US" altLang="en-US" sz="4000" b="1"/>
              <a:t>Questions?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07A6B55C-9C05-4542-899C-CED37802529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D5D35-775F-4078-9E43-AA683F64A080}" type="slidenum"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800" b="1" i="0" u="none" strike="noStrike" kern="1200" cap="none" spc="0" normalizeH="0" baseline="0" noProof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7652" name="Title 1">
            <a:extLst>
              <a:ext uri="{FF2B5EF4-FFF2-40B4-BE49-F238E27FC236}">
                <a16:creationId xmlns:a16="http://schemas.microsoft.com/office/drawing/2014/main" id="{76CA1F5D-5AAC-4FBF-8A83-695937232C7C}"/>
              </a:ext>
            </a:extLst>
          </p:cNvPr>
          <p:cNvSpPr txBox="1">
            <a:spLocks/>
          </p:cNvSpPr>
          <p:nvPr/>
        </p:nvSpPr>
        <p:spPr bwMode="auto">
          <a:xfrm>
            <a:off x="1968500" y="2416175"/>
            <a:ext cx="832485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10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66725" indent="-250825">
              <a:spcAft>
                <a:spcPts val="1200"/>
              </a:spcAft>
              <a:buClr>
                <a:srgbClr val="0070C0"/>
              </a:buClr>
              <a:buFont typeface="BentonSansF Book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719138" indent="-250825">
              <a:spcAft>
                <a:spcPts val="1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971550" indent="-250825">
              <a:spcAft>
                <a:spcPts val="1600"/>
              </a:spcAft>
              <a:buClr>
                <a:srgbClr val="0070C0"/>
              </a:buClr>
              <a:buFont typeface="BentonSansF Book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223963" indent="-250825"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681163" indent="-250825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138363" indent="-250825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2595563" indent="-250825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052763" indent="-250825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b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Calibri" panose="020F0502020204030204" pitchFamily="34" charset="0"/>
              </a:rPr>
              <a:t>Holly Lyman, MPH</a:t>
            </a: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Calibri" panose="020F0502020204030204" pitchFamily="34" charset="0"/>
              </a:rPr>
              <a:t>Director Community Health</a:t>
            </a:r>
          </a:p>
          <a:p>
            <a:pPr marL="0" marR="0" lvl="0" indent="0" algn="ctr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Calibri" panose="020F0502020204030204" pitchFamily="34" charset="0"/>
              </a:rPr>
              <a:t>Dignity Health</a:t>
            </a: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Calibri" panose="020F0502020204030204" pitchFamily="34" charset="0"/>
                <a:hlinkClick r:id="rId2"/>
              </a:rPr>
              <a:t>Holly.Lyman@DignityHealth.org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D95E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7653" name="Title 2">
            <a:extLst>
              <a:ext uri="{FF2B5EF4-FFF2-40B4-BE49-F238E27FC236}">
                <a16:creationId xmlns:a16="http://schemas.microsoft.com/office/drawing/2014/main" id="{A8CCE1D0-EA10-4612-9D9F-3FBA3709A885}"/>
              </a:ext>
            </a:extLst>
          </p:cNvPr>
          <p:cNvSpPr txBox="1">
            <a:spLocks/>
          </p:cNvSpPr>
          <p:nvPr/>
        </p:nvSpPr>
        <p:spPr bwMode="auto">
          <a:xfrm>
            <a:off x="1981201" y="3933825"/>
            <a:ext cx="8228013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Aft>
                <a:spcPts val="10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66725" indent="-250825">
              <a:spcAft>
                <a:spcPts val="1200"/>
              </a:spcAft>
              <a:buClr>
                <a:srgbClr val="0070C0"/>
              </a:buClr>
              <a:buFont typeface="BentonSansF Book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719138" indent="-250825">
              <a:spcAft>
                <a:spcPts val="1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971550" indent="-250825">
              <a:spcAft>
                <a:spcPts val="1600"/>
              </a:spcAft>
              <a:buClr>
                <a:srgbClr val="0070C0"/>
              </a:buClr>
              <a:buFont typeface="BentonSansF Book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223963" indent="-250825"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681163" indent="-250825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138363" indent="-250825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2595563" indent="-250825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052763" indent="-250825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Calibri" panose="020F0502020204030204" pitchFamily="34" charset="0"/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1719511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088" y="1327760"/>
            <a:ext cx="8247345" cy="2323577"/>
          </a:xfrm>
        </p:spPr>
        <p:txBody>
          <a:bodyPr anchor="t">
            <a:noAutofit/>
          </a:bodyPr>
          <a:lstStyle/>
          <a:p>
            <a:r>
              <a:rPr lang="en-US" sz="4800" dirty="0"/>
              <a:t>PROMOTING</a:t>
            </a:r>
            <a:br>
              <a:rPr lang="en-US" sz="4800" dirty="0"/>
            </a:br>
            <a:r>
              <a:rPr lang="en-US" sz="4800" dirty="0"/>
              <a:t>HEALTHY PEOPLE IN</a:t>
            </a:r>
            <a:br>
              <a:rPr lang="en-US" sz="4800" dirty="0"/>
            </a:br>
            <a:r>
              <a:rPr lang="en-US" sz="4800" dirty="0"/>
              <a:t>HEALTHY SOUTHERN NEVADA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5290" y="3228536"/>
            <a:ext cx="7854696" cy="2041049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Deborah Williams, MPA, MPH, CHES</a:t>
            </a:r>
          </a:p>
          <a:p>
            <a:r>
              <a:rPr lang="en-US" dirty="0"/>
              <a:t>Manager, Office of Chronic Disease Prevention &amp; Health Promotion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Henderson Invest Health Team Member</a:t>
            </a:r>
          </a:p>
        </p:txBody>
      </p:sp>
      <p:pic>
        <p:nvPicPr>
          <p:cNvPr id="4" name="Picture 4" descr="SNHD Logo RGB 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30835" y="4754897"/>
            <a:ext cx="2674361" cy="1782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6457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129594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Southern Nevada Health District (SNHD)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632" y="2402335"/>
            <a:ext cx="8782049" cy="2509027"/>
          </a:xfrm>
        </p:spPr>
        <p:txBody>
          <a:bodyPr>
            <a:normAutofit/>
          </a:bodyPr>
          <a:lstStyle/>
          <a:p>
            <a:r>
              <a:rPr lang="en-US" sz="2400" b="1" dirty="0"/>
              <a:t>Local public health authority serving Clark County, NV </a:t>
            </a:r>
          </a:p>
          <a:p>
            <a:pPr lvl="1"/>
            <a:r>
              <a:rPr lang="en-US" dirty="0"/>
              <a:t>approx. 2.1 million residents and 40 million annual visitors</a:t>
            </a:r>
          </a:p>
          <a:p>
            <a:pPr marL="393192" lvl="1" indent="0">
              <a:buNone/>
            </a:pPr>
            <a:endParaRPr lang="en-US" dirty="0"/>
          </a:p>
          <a:p>
            <a:r>
              <a:rPr lang="en-US" sz="2400" b="1" dirty="0"/>
              <a:t>Vision</a:t>
            </a:r>
          </a:p>
          <a:p>
            <a:pPr lvl="1"/>
            <a:r>
              <a:rPr lang="en-US" dirty="0"/>
              <a:t>Healthy people in a healthy southern Nevada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D0623-F63F-4648-8A0D-EEEC8BFB6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4829175"/>
            <a:ext cx="3479346" cy="1773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DBC1E7-D5AE-4AE6-AB89-3BE9315D7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02" y="3403070"/>
            <a:ext cx="2030578" cy="3003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8A57C2-FB13-4BD0-86BE-082DDCC81AD4}"/>
              </a:ext>
            </a:extLst>
          </p:cNvPr>
          <p:cNvSpPr txBox="1"/>
          <p:nvPr/>
        </p:nvSpPr>
        <p:spPr>
          <a:xfrm>
            <a:off x="8424102" y="5709822"/>
            <a:ext cx="101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Nevada</a:t>
            </a:r>
          </a:p>
        </p:txBody>
      </p:sp>
    </p:spTree>
    <p:extLst>
      <p:ext uri="{BB962C8B-B14F-4D97-AF65-F5344CB8AC3E}">
        <p14:creationId xmlns:p14="http://schemas.microsoft.com/office/powerpoint/2010/main" val="4117104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t="4470" r="5481" b="4995"/>
          <a:stretch/>
        </p:blipFill>
        <p:spPr bwMode="auto">
          <a:xfrm>
            <a:off x="3704020" y="999088"/>
            <a:ext cx="4907665" cy="511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72" y="6109809"/>
            <a:ext cx="2141206" cy="59812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542" y="6146453"/>
            <a:ext cx="2036659" cy="6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65152" y="576196"/>
            <a:ext cx="3450337" cy="475990"/>
          </a:xfrm>
        </p:spPr>
        <p:txBody>
          <a:bodyPr anchor="t">
            <a:noAutofit/>
          </a:bodyPr>
          <a:lstStyle/>
          <a:p>
            <a:r>
              <a:rPr lang="en-US" sz="2600" b="1" dirty="0"/>
              <a:t>County Health Rankings</a:t>
            </a:r>
          </a:p>
        </p:txBody>
      </p:sp>
    </p:spTree>
    <p:extLst>
      <p:ext uri="{BB962C8B-B14F-4D97-AF65-F5344CB8AC3E}">
        <p14:creationId xmlns:p14="http://schemas.microsoft.com/office/powerpoint/2010/main" val="3458420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16823"/>
            <a:ext cx="8229600" cy="723879"/>
          </a:xfrm>
        </p:spPr>
        <p:txBody>
          <a:bodyPr anchor="t">
            <a:normAutofit/>
          </a:bodyPr>
          <a:lstStyle/>
          <a:p>
            <a:pPr algn="ctr"/>
            <a:r>
              <a:rPr lang="en-US" sz="4400" b="1" dirty="0"/>
              <a:t>What SNHD brings to Invest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65795"/>
            <a:ext cx="8229600" cy="2532825"/>
          </a:xfrm>
        </p:spPr>
        <p:txBody>
          <a:bodyPr/>
          <a:lstStyle/>
          <a:p>
            <a:r>
              <a:rPr lang="en-US" dirty="0"/>
              <a:t>Evidence-based public health best practices</a:t>
            </a:r>
          </a:p>
          <a:p>
            <a:endParaRPr lang="en-US" dirty="0"/>
          </a:p>
          <a:p>
            <a:r>
              <a:rPr lang="en-US" dirty="0"/>
              <a:t>Public health system partnerships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Data (</a:t>
            </a:r>
            <a:r>
              <a:rPr lang="en-US" dirty="0">
                <a:hlinkClick r:id="rId2"/>
              </a:rPr>
              <a:t>www.healthysouthernnevada.org</a:t>
            </a:r>
            <a:r>
              <a:rPr lang="en-US" dirty="0"/>
              <a:t> website)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679BD-F8CF-4890-B959-6B73D5597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48" y="4402314"/>
            <a:ext cx="3206928" cy="2137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245183-5AB4-4232-84FE-57C999F26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72" y="4402314"/>
            <a:ext cx="2908779" cy="21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71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1864" y="704088"/>
            <a:ext cx="7039627" cy="1325128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1" dirty="0"/>
              <a:t>How SNHD benefits from</a:t>
            </a:r>
            <a:br>
              <a:rPr lang="en-US" b="1" dirty="0"/>
            </a:br>
            <a:r>
              <a:rPr lang="en-US" b="1" dirty="0"/>
              <a:t>Invest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86417"/>
            <a:ext cx="8229600" cy="2836937"/>
          </a:xfrm>
        </p:spPr>
        <p:txBody>
          <a:bodyPr/>
          <a:lstStyle/>
          <a:p>
            <a:r>
              <a:rPr lang="en-US" dirty="0"/>
              <a:t>New or strengthened partnerships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Other sectors embracing public health goals to improve health outcomes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New information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2" descr="Image result for Invest Health logo">
            <a:extLst>
              <a:ext uri="{FF2B5EF4-FFF2-40B4-BE49-F238E27FC236}">
                <a16:creationId xmlns:a16="http://schemas.microsoft.com/office/drawing/2014/main" id="{E668254A-556A-4AA0-A9D9-F7502E8244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57789" y="5580554"/>
            <a:ext cx="141922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1D694-BC05-4823-A529-2EF2C3444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94" y="4789978"/>
            <a:ext cx="241935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49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45290" y="1814515"/>
            <a:ext cx="7854696" cy="2041049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Deborah Williams, MPA, MPH, CHES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Manager, Office of Chronic Disease Prevention &amp; Health Promotion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Southern Nevada Health District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  <a:hlinkClick r:id="rId2"/>
              </a:rPr>
              <a:t>williamsd@SNHD.ORG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082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4573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25283"/>
            <a:ext cx="9144000" cy="2387600"/>
          </a:xfrm>
        </p:spPr>
        <p:txBody>
          <a:bodyPr>
            <a:noAutofit/>
          </a:bodyPr>
          <a:lstStyle/>
          <a:p>
            <a:r>
              <a:rPr lang="en-US" sz="65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Three Square Food Bank</a:t>
            </a:r>
            <a:br>
              <a:rPr lang="en-US" sz="65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65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and the Nexus of Health in Southern Nevada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68387"/>
            <a:ext cx="9144000" cy="1655762"/>
          </a:xfrm>
        </p:spPr>
        <p:txBody>
          <a:bodyPr/>
          <a:lstStyle/>
          <a:p>
            <a:r>
              <a:rPr lang="en-US" dirty="0"/>
              <a:t>Jodi Tyson, MPH</a:t>
            </a:r>
          </a:p>
          <a:p>
            <a:r>
              <a:rPr lang="en-US" dirty="0"/>
              <a:t>Government Affairs Director</a:t>
            </a:r>
          </a:p>
          <a:p>
            <a:r>
              <a:rPr lang="en-US" dirty="0"/>
              <a:t>Invest Health Team Member</a:t>
            </a:r>
          </a:p>
        </p:txBody>
      </p:sp>
    </p:spTree>
    <p:extLst>
      <p:ext uri="{BB962C8B-B14F-4D97-AF65-F5344CB8AC3E}">
        <p14:creationId xmlns:p14="http://schemas.microsoft.com/office/powerpoint/2010/main" val="4165953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06680"/>
            <a:ext cx="12192000" cy="6964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4250"/>
            <a:ext cx="10668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Three Square’s Mission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32" y="1033157"/>
            <a:ext cx="12013868" cy="558753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Meeting the needs of people today:</a:t>
            </a:r>
          </a:p>
          <a:p>
            <a:pPr lvl="1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Mitigate hunger by providing food through a large network of agency partners </a:t>
            </a:r>
          </a:p>
          <a:p>
            <a:pPr marL="457200" lvl="1" indent="0">
              <a:buNone/>
            </a:pPr>
            <a:endParaRPr lang="en-US" sz="28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Upstream approaches preventing hunger in the future:</a:t>
            </a:r>
          </a:p>
          <a:p>
            <a:pPr lvl="1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Tackling the root causes of food insecurity</a:t>
            </a:r>
          </a:p>
          <a:p>
            <a:pPr lvl="2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Employment/income</a:t>
            </a:r>
          </a:p>
          <a:p>
            <a:pPr lvl="2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Education</a:t>
            </a:r>
          </a:p>
          <a:p>
            <a:pPr lvl="2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Affordable housing</a:t>
            </a:r>
          </a:p>
          <a:p>
            <a:pPr lvl="2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Healthcare</a:t>
            </a:r>
          </a:p>
          <a:p>
            <a:pPr lvl="2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Quality of life: physical, mental, social and cultural connections </a:t>
            </a:r>
          </a:p>
        </p:txBody>
      </p:sp>
    </p:spTree>
    <p:extLst>
      <p:ext uri="{BB962C8B-B14F-4D97-AF65-F5344CB8AC3E}">
        <p14:creationId xmlns:p14="http://schemas.microsoft.com/office/powerpoint/2010/main" val="3432720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30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50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Three Square Programs and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4" y="1318163"/>
            <a:ext cx="5177641" cy="5106387"/>
          </a:xfrm>
        </p:spPr>
        <p:txBody>
          <a:bodyPr>
            <a:no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Food Bank Warehouse and Distribution</a:t>
            </a:r>
          </a:p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Grocery/Product Rescue</a:t>
            </a:r>
          </a:p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Community Kitchen</a:t>
            </a:r>
          </a:p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Means-Tested Benefits: SNAP, EAP, Medicaid, Health Insurance Subsidies, Cell Phones, Referrals to other agencies</a:t>
            </a:r>
          </a:p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Advocacy </a:t>
            </a:r>
          </a:p>
          <a:p>
            <a:endParaRPr lang="en-US" sz="3200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5973656" y="1483903"/>
          <a:ext cx="6096000" cy="484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95" y="5567807"/>
            <a:ext cx="1599104" cy="95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5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3973AB48-C1AA-474C-8737-1F3A9DC18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500" y="2416176"/>
            <a:ext cx="8324850" cy="1662113"/>
          </a:xfrm>
        </p:spPr>
        <p:txBody>
          <a:bodyPr/>
          <a:lstStyle/>
          <a:p>
            <a:br>
              <a:rPr lang="en-US" altLang="en-US"/>
            </a:br>
            <a:br>
              <a:rPr lang="en-US" altLang="en-US" sz="6000" b="1"/>
            </a:br>
            <a:br>
              <a:rPr lang="en-US" altLang="en-US" sz="6000" b="1"/>
            </a:br>
            <a:br>
              <a:rPr lang="en-US" altLang="en-US" sz="6000" b="1"/>
            </a:br>
            <a:br>
              <a:rPr lang="en-US" altLang="en-US" sz="6000" b="1"/>
            </a:br>
            <a:r>
              <a:rPr lang="en-US" altLang="en-US" sz="6000" b="1"/>
              <a:t>Investing in Health</a:t>
            </a:r>
            <a:br>
              <a:rPr lang="en-US" altLang="en-US" sz="3600"/>
            </a:br>
            <a:br>
              <a:rPr lang="en-US" altLang="en-US" sz="3600"/>
            </a:br>
            <a:br>
              <a:rPr lang="en-US" altLang="en-US" sz="2000"/>
            </a:br>
            <a:r>
              <a:rPr lang="en-US" altLang="en-US" sz="2400"/>
              <a:t>Holly Lyman, MPH, Director Community Health</a:t>
            </a:r>
            <a:br>
              <a:rPr lang="en-US" altLang="en-US" sz="2000"/>
            </a:br>
            <a:r>
              <a:rPr lang="en-US" altLang="en-US" sz="2000"/>
              <a:t>Henderson Invest Health Team Member</a:t>
            </a:r>
            <a:br>
              <a:rPr lang="en-US" altLang="en-US" sz="2000"/>
            </a:br>
            <a:endParaRPr lang="en-US" altLang="en-US" sz="4000"/>
          </a:p>
        </p:txBody>
      </p:sp>
    </p:spTree>
    <p:extLst>
      <p:ext uri="{BB962C8B-B14F-4D97-AF65-F5344CB8AC3E}">
        <p14:creationId xmlns:p14="http://schemas.microsoft.com/office/powerpoint/2010/main" val="2418639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06680"/>
            <a:ext cx="12192000" cy="6964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50500"/>
            <a:ext cx="10668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Plan for Health &amp; Food Insecurity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15238" r="3440" b="15324"/>
          <a:stretch/>
        </p:blipFill>
        <p:spPr>
          <a:xfrm>
            <a:off x="380011" y="1116288"/>
            <a:ext cx="4809505" cy="4797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 t="89870" r="1823" b="1472"/>
          <a:stretch/>
        </p:blipFill>
        <p:spPr>
          <a:xfrm>
            <a:off x="308758" y="6032665"/>
            <a:ext cx="4952010" cy="59376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65121" y="1116288"/>
            <a:ext cx="5359249" cy="4797542"/>
            <a:chOff x="6465121" y="1116288"/>
            <a:chExt cx="5359249" cy="47975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9" t="11134" r="29442" b="11283"/>
            <a:stretch/>
          </p:blipFill>
          <p:spPr>
            <a:xfrm>
              <a:off x="6465121" y="1116288"/>
              <a:ext cx="5359249" cy="479754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49" t="32287" r="7681" b="57514"/>
            <a:stretch/>
          </p:blipFill>
          <p:spPr>
            <a:xfrm>
              <a:off x="6465121" y="1128165"/>
              <a:ext cx="1883229" cy="1122751"/>
            </a:xfrm>
            <a:prstGeom prst="rect">
              <a:avLst/>
            </a:prstGeom>
          </p:spPr>
        </p:pic>
      </p:grpSp>
      <p:sp>
        <p:nvSpPr>
          <p:cNvPr id="12" name="Curved Right Arrow 11"/>
          <p:cNvSpPr/>
          <p:nvPr/>
        </p:nvSpPr>
        <p:spPr>
          <a:xfrm rot="4094636" flipH="1" flipV="1">
            <a:off x="6692260" y="1765530"/>
            <a:ext cx="2210334" cy="6513788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rot="20525365">
            <a:off x="3245487" y="3751428"/>
            <a:ext cx="1747051" cy="122579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9051039">
            <a:off x="9620715" y="2009308"/>
            <a:ext cx="816959" cy="11528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8823223" y="1631865"/>
            <a:ext cx="1573212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 Area</a:t>
            </a: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73" y="1633516"/>
            <a:ext cx="882650" cy="692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973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06680"/>
            <a:ext cx="12192000" cy="6964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50500"/>
            <a:ext cx="10668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Food Pantry Services &amp; Poverty Rates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0" r="4460"/>
          <a:stretch/>
        </p:blipFill>
        <p:spPr>
          <a:xfrm>
            <a:off x="469745" y="3096473"/>
            <a:ext cx="3175982" cy="346163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488875" y="1353784"/>
            <a:ext cx="5279572" cy="4762003"/>
            <a:chOff x="6488875" y="1386936"/>
            <a:chExt cx="5172075" cy="461010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4" t="11042" r="28854" b="11042"/>
            <a:stretch/>
          </p:blipFill>
          <p:spPr>
            <a:xfrm>
              <a:off x="6488875" y="1386936"/>
              <a:ext cx="5172075" cy="46101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44" t="31970" r="7325" b="49034"/>
            <a:stretch/>
          </p:blipFill>
          <p:spPr>
            <a:xfrm>
              <a:off x="6488875" y="1386936"/>
              <a:ext cx="1615044" cy="112395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15" y="1060765"/>
            <a:ext cx="3307684" cy="290800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 rot="916690">
            <a:off x="9038669" y="2371896"/>
            <a:ext cx="1747051" cy="122579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urved Right Arrow 20"/>
          <p:cNvSpPr/>
          <p:nvPr/>
        </p:nvSpPr>
        <p:spPr>
          <a:xfrm rot="215708" flipH="1" flipV="1">
            <a:off x="10010046" y="2459864"/>
            <a:ext cx="919992" cy="2276975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8865761" y="4450990"/>
            <a:ext cx="1573212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 Area</a:t>
            </a: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6" y="4862310"/>
            <a:ext cx="882650" cy="6921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733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40000"/>
            <a:ext cx="12192000" cy="4573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872" y="2302158"/>
            <a:ext cx="9144000" cy="927912"/>
          </a:xfrm>
        </p:spPr>
        <p:txBody>
          <a:bodyPr anchor="t">
            <a:noAutofit/>
          </a:bodyPr>
          <a:lstStyle/>
          <a:p>
            <a:r>
              <a:rPr lang="en-US" sz="65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872" y="326521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Jodi Tyson, MPH</a:t>
            </a:r>
          </a:p>
          <a:p>
            <a:r>
              <a:rPr lang="en-US" dirty="0"/>
              <a:t>Government Affairs Director</a:t>
            </a:r>
            <a:br>
              <a:rPr lang="en-US" dirty="0"/>
            </a:br>
            <a:r>
              <a:rPr lang="en-US" dirty="0"/>
              <a:t>Three Square Food Bank</a:t>
            </a:r>
          </a:p>
          <a:p>
            <a:r>
              <a:rPr lang="en-US" dirty="0">
                <a:hlinkClick r:id="rId4"/>
              </a:rPr>
              <a:t>JTyson@ThreeSquare.org</a:t>
            </a:r>
            <a:r>
              <a:rPr lang="en-US" dirty="0"/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40872" y="4782116"/>
            <a:ext cx="9144000" cy="9279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01998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7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9350" y="4848016"/>
            <a:ext cx="42291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12"/>
          <p:cNvSpPr txBox="1">
            <a:spLocks noChangeArrowheads="1"/>
          </p:cNvSpPr>
          <p:nvPr/>
        </p:nvSpPr>
        <p:spPr bwMode="auto">
          <a:xfrm>
            <a:off x="2362200" y="4191001"/>
            <a:ext cx="739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6" name="Text Box 13"/>
          <p:cNvSpPr txBox="1">
            <a:spLocks noChangeArrowheads="1"/>
          </p:cNvSpPr>
          <p:nvPr/>
        </p:nvSpPr>
        <p:spPr bwMode="auto">
          <a:xfrm>
            <a:off x="2057400" y="4191000"/>
            <a:ext cx="822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1905000" y="1371600"/>
            <a:ext cx="855345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CC99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BUILD A CDFI RELATIONSHIP WITH YOUR INVEST </a:t>
            </a:r>
            <a:r>
              <a:rPr kumimoji="0" lang="en-US" sz="3600" b="1" i="0" u="none" strike="noStrike" kern="1200" cap="none" spc="0" normalizeH="0" baseline="0" noProof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CC99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HEALTH INITIATIVES 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CC99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Brian Maddox , MPA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Chief Production Officer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	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013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86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362200"/>
            <a:ext cx="83820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CDFI’s have the ability to provide creative financing for all sorts of needs, but what makes us hot:</a:t>
            </a:r>
          </a:p>
          <a:p>
            <a:pPr algn="just"/>
            <a:r>
              <a:rPr lang="en-US" sz="2400" b="1" dirty="0"/>
              <a:t>Land Acquisition </a:t>
            </a:r>
            <a:r>
              <a:rPr lang="en-US" sz="2400" dirty="0"/>
              <a:t>– With planned uses</a:t>
            </a:r>
          </a:p>
          <a:p>
            <a:pPr algn="just"/>
            <a:r>
              <a:rPr lang="en-US" sz="2400" b="1" dirty="0"/>
              <a:t>Construction &amp; Permanent Financing</a:t>
            </a:r>
          </a:p>
          <a:p>
            <a:pPr algn="just"/>
            <a:r>
              <a:rPr lang="en-US" sz="2400" b="1" dirty="0"/>
              <a:t>Job Growth </a:t>
            </a:r>
            <a:r>
              <a:rPr lang="en-US" sz="2400" dirty="0"/>
              <a:t>– Opportunities to create high paying jobs</a:t>
            </a:r>
          </a:p>
          <a:p>
            <a:pPr algn="just"/>
            <a:r>
              <a:rPr lang="en-US" sz="2400" b="1" dirty="0"/>
              <a:t>Working Capital </a:t>
            </a:r>
            <a:r>
              <a:rPr lang="en-US" sz="2400" dirty="0"/>
              <a:t>– As part of a larger debt facility </a:t>
            </a:r>
          </a:p>
          <a:p>
            <a:pPr algn="just"/>
            <a:r>
              <a:rPr lang="en-US" sz="2400" b="1" dirty="0"/>
              <a:t>Small Business Loans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057400" y="1114336"/>
            <a:ext cx="81534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WANT TO DATE A CDFI?</a:t>
            </a:r>
            <a:b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HEALTHY INITIATIVE FINANCING TOPICS THAT MAKE US HOT</a:t>
            </a:r>
          </a:p>
        </p:txBody>
      </p:sp>
    </p:spTree>
    <p:extLst>
      <p:ext uri="{BB962C8B-B14F-4D97-AF65-F5344CB8AC3E}">
        <p14:creationId xmlns:p14="http://schemas.microsoft.com/office/powerpoint/2010/main" val="2878858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sz="3200" b="1" dirty="0">
                <a:solidFill>
                  <a:schemeClr val="accent3"/>
                </a:solidFill>
              </a:rPr>
              <a:t>SPECIFIC TYPES OF PROJECTS THAT WILL GET YOU A SECOND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362200"/>
            <a:ext cx="8153400" cy="4038600"/>
          </a:xfrm>
        </p:spPr>
        <p:txBody>
          <a:bodyPr/>
          <a:lstStyle/>
          <a:p>
            <a:r>
              <a:rPr lang="en-US" sz="2800" dirty="0"/>
              <a:t>Grocery Stores  (Food Retailers)</a:t>
            </a:r>
          </a:p>
          <a:p>
            <a:r>
              <a:rPr lang="en-US" sz="2800" dirty="0"/>
              <a:t>Business Incubators  (Co-ops)</a:t>
            </a:r>
          </a:p>
          <a:p>
            <a:r>
              <a:rPr lang="en-US" sz="2800" dirty="0"/>
              <a:t>Community Kitchens</a:t>
            </a:r>
          </a:p>
          <a:p>
            <a:r>
              <a:rPr lang="en-US" sz="2800" dirty="0"/>
              <a:t>FQHCs</a:t>
            </a:r>
          </a:p>
          <a:p>
            <a:r>
              <a:rPr lang="en-US" sz="2800" dirty="0"/>
              <a:t>Community Facilities</a:t>
            </a:r>
          </a:p>
          <a:p>
            <a:r>
              <a:rPr lang="en-US" sz="2800" dirty="0"/>
              <a:t>Distribution Centers </a:t>
            </a:r>
          </a:p>
          <a:p>
            <a:r>
              <a:rPr lang="en-US" sz="2800" dirty="0"/>
              <a:t>Quality Affordable Housing</a:t>
            </a:r>
          </a:p>
        </p:txBody>
      </p:sp>
    </p:spTree>
    <p:extLst>
      <p:ext uri="{BB962C8B-B14F-4D97-AF65-F5344CB8AC3E}">
        <p14:creationId xmlns:p14="http://schemas.microsoft.com/office/powerpoint/2010/main" val="2143803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43000"/>
            <a:ext cx="7772400" cy="685800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Who is Clearinghouse CDFI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50" y="3581400"/>
            <a:ext cx="4498451" cy="2774366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5562601" cy="4419600"/>
          </a:xfrm>
        </p:spPr>
        <p:txBody>
          <a:bodyPr/>
          <a:lstStyle/>
          <a:p>
            <a:pPr eaLnBrk="1" hangingPunct="1"/>
            <a:r>
              <a:rPr lang="en-US" sz="2000" dirty="0"/>
              <a:t>Founded in 1996</a:t>
            </a:r>
          </a:p>
          <a:p>
            <a:pPr eaLnBrk="1" hangingPunct="1"/>
            <a:r>
              <a:rPr lang="en-US" sz="2000" dirty="0"/>
              <a:t>Address Unmet Credit Needs</a:t>
            </a:r>
          </a:p>
          <a:p>
            <a:pPr eaLnBrk="1" hangingPunct="1"/>
            <a:r>
              <a:rPr lang="en-US" sz="2000" dirty="0"/>
              <a:t>Community Development Lending is Sustainable </a:t>
            </a:r>
          </a:p>
          <a:p>
            <a:pPr eaLnBrk="1" hangingPunct="1"/>
            <a:r>
              <a:rPr lang="en-US" sz="2000" dirty="0"/>
              <a:t>Unique For-Profit CDFI</a:t>
            </a:r>
          </a:p>
          <a:p>
            <a:pPr eaLnBrk="1" hangingPunct="1"/>
            <a:r>
              <a:rPr lang="en-US" sz="2000" dirty="0"/>
              <a:t>Commercial Real Estate Secured</a:t>
            </a:r>
          </a:p>
          <a:p>
            <a:pPr eaLnBrk="1" hangingPunct="1"/>
            <a:r>
              <a:rPr lang="en-US" sz="2000" dirty="0"/>
              <a:t>Footprint:  </a:t>
            </a:r>
            <a:br>
              <a:rPr lang="en-US" sz="2000" dirty="0"/>
            </a:br>
            <a:r>
              <a:rPr lang="en-US" sz="2000" dirty="0"/>
              <a:t>- California, </a:t>
            </a:r>
            <a:br>
              <a:rPr lang="en-US" sz="2000" dirty="0"/>
            </a:br>
            <a:r>
              <a:rPr lang="en-US" sz="2000" dirty="0"/>
              <a:t>- Nevada, </a:t>
            </a:r>
            <a:br>
              <a:rPr lang="en-US" sz="2000" dirty="0"/>
            </a:br>
            <a:r>
              <a:rPr lang="en-US" sz="2000" dirty="0"/>
              <a:t>- Arizona, </a:t>
            </a:r>
            <a:br>
              <a:rPr lang="en-US" sz="2000" dirty="0"/>
            </a:br>
            <a:r>
              <a:rPr lang="en-US" sz="2000" dirty="0"/>
              <a:t>- New Mexico, and </a:t>
            </a:r>
            <a:br>
              <a:rPr lang="en-US" sz="2000" dirty="0"/>
            </a:br>
            <a:r>
              <a:rPr lang="en-US" sz="2000" dirty="0"/>
              <a:t>- Native Lands in Western USA</a:t>
            </a:r>
          </a:p>
          <a:p>
            <a:pPr marL="0" indent="0" eaLnBrk="1" hangingPunct="1">
              <a:buNone/>
            </a:pPr>
            <a:endParaRPr lang="en-US" sz="2000" dirty="0"/>
          </a:p>
          <a:p>
            <a:pPr marL="0" indent="0" eaLnBrk="1" hangingPunct="1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8417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066800"/>
            <a:ext cx="7772400" cy="685800"/>
          </a:xfrm>
        </p:spPr>
        <p:txBody>
          <a:bodyPr/>
          <a:lstStyle/>
          <a:p>
            <a:pPr eaLnBrk="1" hangingPunct="1"/>
            <a:r>
              <a:rPr lang="en-US" sz="3600" u="sng" dirty="0"/>
              <a:t>History of Impact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240" y="1676400"/>
            <a:ext cx="8458200" cy="4800600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1800" b="1" i="1" dirty="0"/>
              <a:t>In Clearinghouse CDFI’s 21 Years of Lending We Have Changed Lives:</a:t>
            </a:r>
          </a:p>
          <a:p>
            <a:pPr algn="ctr" eaLnBrk="1" hangingPunct="1">
              <a:buNone/>
            </a:pPr>
            <a:r>
              <a:rPr lang="en-US" sz="1800" b="1" i="1" dirty="0"/>
              <a:t>By Deploying over $1.35 Billion loans</a:t>
            </a:r>
          </a:p>
          <a:p>
            <a:pPr eaLnBrk="1" hangingPunct="1">
              <a:spcBef>
                <a:spcPts val="1800"/>
              </a:spcBef>
            </a:pPr>
            <a:r>
              <a:rPr lang="en-US" sz="1200" b="1" dirty="0"/>
              <a:t>Affordable Housing</a:t>
            </a:r>
          </a:p>
          <a:p>
            <a:pPr lvl="1" eaLnBrk="1" hangingPunct="1"/>
            <a:r>
              <a:rPr lang="en-US" sz="1200" dirty="0"/>
              <a:t>$360 Million for Affordable Housing </a:t>
            </a:r>
          </a:p>
          <a:p>
            <a:pPr lvl="1" eaLnBrk="1" hangingPunct="1">
              <a:spcBef>
                <a:spcPts val="0"/>
              </a:spcBef>
              <a:buNone/>
            </a:pPr>
            <a:r>
              <a:rPr lang="en-US" sz="1200" dirty="0"/>
              <a:t>	Construction/Rehabilitation</a:t>
            </a:r>
          </a:p>
          <a:p>
            <a:pPr lvl="1" eaLnBrk="1" hangingPunct="1"/>
            <a:r>
              <a:rPr lang="en-US" sz="1200" dirty="0"/>
              <a:t>Created/Preserved 7,200 Affordable Housing Units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1,110 Housing Units for No- To Low Income Earners in 2016</a:t>
            </a:r>
          </a:p>
          <a:p>
            <a:pPr eaLnBrk="1" hangingPunct="1"/>
            <a:r>
              <a:rPr lang="en-US" sz="1200" b="1" dirty="0"/>
              <a:t>Community Development Projects</a:t>
            </a:r>
          </a:p>
          <a:p>
            <a:pPr lvl="1" eaLnBrk="1" hangingPunct="1"/>
            <a:r>
              <a:rPr lang="en-US" sz="1200" dirty="0"/>
              <a:t>$320 Million for Development of </a:t>
            </a:r>
          </a:p>
          <a:p>
            <a:pPr lvl="1" eaLnBrk="1" hangingPunct="1">
              <a:spcBef>
                <a:spcPts val="0"/>
              </a:spcBef>
              <a:buNone/>
            </a:pPr>
            <a:r>
              <a:rPr lang="en-US" sz="1200" dirty="0"/>
              <a:t>	Community Facilities</a:t>
            </a:r>
          </a:p>
          <a:p>
            <a:pPr lvl="1" eaLnBrk="1" hangingPunct="1"/>
            <a:r>
              <a:rPr lang="en-US" sz="1200" dirty="0"/>
              <a:t>1.5 Million Clients Served</a:t>
            </a:r>
          </a:p>
          <a:p>
            <a:pPr lvl="1" eaLnBrk="1" hangingPunct="1"/>
            <a:r>
              <a:rPr lang="en-US" sz="1200" dirty="0"/>
              <a:t>Space and Funds for Over 16,000 Students</a:t>
            </a:r>
          </a:p>
          <a:p>
            <a:pPr lvl="1" eaLnBrk="1" hangingPunct="1"/>
            <a:r>
              <a:rPr lang="en-US" sz="1200" dirty="0"/>
              <a:t>Free or Affordable Healthcare to 700 patients in 2016</a:t>
            </a:r>
          </a:p>
          <a:p>
            <a:pPr eaLnBrk="1" hangingPunct="1"/>
            <a:r>
              <a:rPr lang="en-US" sz="1200" b="1" dirty="0"/>
              <a:t>Business/Job Creation</a:t>
            </a:r>
          </a:p>
          <a:p>
            <a:pPr lvl="1" eaLnBrk="1" hangingPunct="1"/>
            <a:r>
              <a:rPr lang="en-US" sz="1200" dirty="0"/>
              <a:t>$ 341 Million to Support Small Business and Non-Profits</a:t>
            </a:r>
          </a:p>
          <a:p>
            <a:pPr lvl="1" eaLnBrk="1" hangingPunct="1"/>
            <a:r>
              <a:rPr lang="en-US" sz="1200" dirty="0"/>
              <a:t>Created/Retained 16,500 Permanent and Construction Jobs</a:t>
            </a:r>
          </a:p>
          <a:p>
            <a:pPr eaLnBrk="1" hangingPunct="1"/>
            <a:r>
              <a:rPr lang="en-US" sz="1200" b="1" dirty="0"/>
              <a:t>Growth and Revitalization</a:t>
            </a:r>
          </a:p>
          <a:p>
            <a:pPr lvl="1" eaLnBrk="1" hangingPunct="1"/>
            <a:r>
              <a:rPr lang="en-US" sz="1200" dirty="0"/>
              <a:t>$331 Million of Lending for the Development or Rehabilitation of Community Projects</a:t>
            </a:r>
          </a:p>
          <a:p>
            <a:pPr lvl="1" eaLnBrk="1" hangingPunct="1"/>
            <a:r>
              <a:rPr lang="en-US" sz="1200" dirty="0"/>
              <a:t>Developed or Preserved 15.9 Million Square Feet of Space</a:t>
            </a:r>
          </a:p>
          <a:p>
            <a:pPr lvl="1" eaLnBrk="1" hangingPunct="1"/>
            <a:r>
              <a:rPr lang="en-US" sz="1200" dirty="0"/>
              <a:t>2 of 3 Loans Went to Woman or Minority Led/Owned Organizations in 2016</a:t>
            </a:r>
          </a:p>
          <a:p>
            <a:pPr marL="457200" lvl="1" indent="0" eaLnBrk="1" hangingPunct="1">
              <a:buNone/>
            </a:pPr>
            <a:endParaRPr lang="en-US" sz="1200" dirty="0"/>
          </a:p>
          <a:p>
            <a:pPr lvl="1" eaLnBrk="1" hangingPunct="1">
              <a:buNone/>
            </a:pPr>
            <a:endParaRPr lang="en-US" sz="1600" dirty="0"/>
          </a:p>
          <a:p>
            <a:pPr lvl="1" eaLnBrk="1" hangingPunct="1"/>
            <a:endParaRPr lang="en-US" sz="1600" dirty="0"/>
          </a:p>
          <a:p>
            <a:pPr lvl="1" eaLnBrk="1" hangingPunct="1">
              <a:buNone/>
            </a:pP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r="5777"/>
          <a:stretch/>
        </p:blipFill>
        <p:spPr>
          <a:xfrm>
            <a:off x="7086601" y="2667000"/>
            <a:ext cx="3223307" cy="290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7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7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17900" y="4557713"/>
            <a:ext cx="5080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12"/>
          <p:cNvSpPr txBox="1">
            <a:spLocks noChangeArrowheads="1"/>
          </p:cNvSpPr>
          <p:nvPr/>
        </p:nvSpPr>
        <p:spPr bwMode="auto">
          <a:xfrm>
            <a:off x="2362200" y="4191001"/>
            <a:ext cx="739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2" name="Text Box 13"/>
          <p:cNvSpPr txBox="1">
            <a:spLocks noChangeArrowheads="1"/>
          </p:cNvSpPr>
          <p:nvPr/>
        </p:nvSpPr>
        <p:spPr bwMode="auto">
          <a:xfrm>
            <a:off x="2057400" y="4191001"/>
            <a:ext cx="822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1862137" y="1439109"/>
            <a:ext cx="86106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Brian Maddox , Chief Production Officer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Brianm@ccdfi.com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702-522-2283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Thank You!!!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06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86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878800" y="-115410"/>
            <a:ext cx="0" cy="7190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5274" y="4109699"/>
            <a:ext cx="7445828" cy="1542258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dirty="0"/>
              <a:t>BRINGING “INVEST HEALTH” TO THE PITTMAN NEIGHBORHOOD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6" y="525067"/>
            <a:ext cx="5538492" cy="3690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69" y="5628273"/>
            <a:ext cx="1040375" cy="983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5274" y="5688284"/>
            <a:ext cx="59699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Stephanie Garcia-Vause, AICP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Director of Community Development &amp; Services Department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City of Henderson</a:t>
            </a:r>
          </a:p>
        </p:txBody>
      </p:sp>
    </p:spTree>
    <p:extLst>
      <p:ext uri="{BB962C8B-B14F-4D97-AF65-F5344CB8AC3E}">
        <p14:creationId xmlns:p14="http://schemas.microsoft.com/office/powerpoint/2010/main" val="219163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>
            <a:extLst>
              <a:ext uri="{FF2B5EF4-FFF2-40B4-BE49-F238E27FC236}">
                <a16:creationId xmlns:a16="http://schemas.microsoft.com/office/drawing/2014/main" id="{A698AF98-D378-4EE1-BBE0-A29056995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360364"/>
            <a:ext cx="8228013" cy="795337"/>
          </a:xfrm>
        </p:spPr>
        <p:txBody>
          <a:bodyPr anchor="ctr"/>
          <a:lstStyle/>
          <a:p>
            <a:pPr algn="ctr"/>
            <a:r>
              <a:rPr lang="en-US" altLang="en-US" sz="4000" b="1"/>
              <a:t>Clark County Service Area - 7 hospitals</a:t>
            </a: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A89D8BD5-5C3C-40D2-AFFB-6DCEFEBF5F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0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70C0"/>
              </a:buClr>
              <a:buFont typeface="BentonSansF Book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Aft>
                <a:spcPts val="1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Aft>
                <a:spcPts val="1600"/>
              </a:spcAft>
              <a:buClr>
                <a:srgbClr val="0070C0"/>
              </a:buClr>
              <a:buFont typeface="BentonSansF Book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91FF2AD-D24C-4242-A618-4A37499D4B27}" type="slidenum"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</a:t>
            </a:fld>
            <a:endParaRPr kumimoji="0" lang="en-US" altLang="en-US" sz="800" b="1" i="0" u="none" strike="noStrike" kern="1200" cap="none" spc="0" normalizeH="0" baseline="0" noProof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aphicFrame>
        <p:nvGraphicFramePr>
          <p:cNvPr id="20484" name="Content Placeholder 5">
            <a:extLst>
              <a:ext uri="{FF2B5EF4-FFF2-40B4-BE49-F238E27FC236}">
                <a16:creationId xmlns:a16="http://schemas.microsoft.com/office/drawing/2014/main" id="{76CD104C-9403-4F59-BF5E-4D7A1C049D00}"/>
              </a:ext>
            </a:extLst>
          </p:cNvPr>
          <p:cNvGraphicFramePr>
            <a:graphicFrameLocks noGrp="1" noChangeAspect="1"/>
          </p:cNvGraphicFramePr>
          <p:nvPr>
            <p:ph sz="quarter" idx="12"/>
          </p:nvPr>
        </p:nvGraphicFramePr>
        <p:xfrm>
          <a:off x="1971675" y="1209675"/>
          <a:ext cx="7277100" cy="562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7542857" imgH="5830114" progId="AcroExch.Document.11">
                  <p:embed/>
                </p:oleObj>
              </mc:Choice>
              <mc:Fallback>
                <p:oleObj name="Acrobat Document" r:id="rId3" imgW="7542857" imgH="5830114" progId="AcroExch.Document.11">
                  <p:embed/>
                  <p:pic>
                    <p:nvPicPr>
                      <p:cNvPr id="20484" name="Content Placeholder 5">
                        <a:extLst>
                          <a:ext uri="{FF2B5EF4-FFF2-40B4-BE49-F238E27FC236}">
                            <a16:creationId xmlns:a16="http://schemas.microsoft.com/office/drawing/2014/main" id="{76CD104C-9403-4F59-BF5E-4D7A1C049D0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75" y="1209675"/>
                        <a:ext cx="7277100" cy="562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FDE0DBEF-4470-4D92-9B41-04AD0954B8A5}"/>
              </a:ext>
            </a:extLst>
          </p:cNvPr>
          <p:cNvSpPr/>
          <p:nvPr/>
        </p:nvSpPr>
        <p:spPr>
          <a:xfrm>
            <a:off x="7404101" y="4433888"/>
            <a:ext cx="1001713" cy="10033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5ABB12-F81C-40CF-AB1A-569C5947AACD}"/>
              </a:ext>
            </a:extLst>
          </p:cNvPr>
          <p:cNvSpPr/>
          <p:nvPr/>
        </p:nvSpPr>
        <p:spPr>
          <a:xfrm>
            <a:off x="5903913" y="5146675"/>
            <a:ext cx="1003300" cy="10033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rved Left Arrow 7">
            <a:extLst>
              <a:ext uri="{FF2B5EF4-FFF2-40B4-BE49-F238E27FC236}">
                <a16:creationId xmlns:a16="http://schemas.microsoft.com/office/drawing/2014/main" id="{E8BEF294-ED4E-4661-89CF-31ACA93E20AB}"/>
              </a:ext>
            </a:extLst>
          </p:cNvPr>
          <p:cNvSpPr/>
          <p:nvPr/>
        </p:nvSpPr>
        <p:spPr>
          <a:xfrm rot="2845485" flipH="1">
            <a:off x="6396833" y="2337595"/>
            <a:ext cx="1011237" cy="3121025"/>
          </a:xfrm>
          <a:prstGeom prst="curved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rved Left Arrow 8">
            <a:extLst>
              <a:ext uri="{FF2B5EF4-FFF2-40B4-BE49-F238E27FC236}">
                <a16:creationId xmlns:a16="http://schemas.microsoft.com/office/drawing/2014/main" id="{C9D539D4-0B07-47F7-8970-E89B642FCF43}"/>
              </a:ext>
            </a:extLst>
          </p:cNvPr>
          <p:cNvSpPr/>
          <p:nvPr/>
        </p:nvSpPr>
        <p:spPr>
          <a:xfrm rot="1451178" flipH="1">
            <a:off x="6810375" y="2778125"/>
            <a:ext cx="1009650" cy="2287588"/>
          </a:xfrm>
          <a:prstGeom prst="curved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0486D-8DBA-4081-9988-61E11BD1A21D}"/>
              </a:ext>
            </a:extLst>
          </p:cNvPr>
          <p:cNvSpPr txBox="1"/>
          <p:nvPr/>
        </p:nvSpPr>
        <p:spPr>
          <a:xfrm>
            <a:off x="8202213" y="2893766"/>
            <a:ext cx="182453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Hospitals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Henderson</a:t>
            </a:r>
          </a:p>
        </p:txBody>
      </p:sp>
    </p:spTree>
    <p:extLst>
      <p:ext uri="{BB962C8B-B14F-4D97-AF65-F5344CB8AC3E}">
        <p14:creationId xmlns:p14="http://schemas.microsoft.com/office/powerpoint/2010/main" val="3224748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479" y="318135"/>
            <a:ext cx="7269480" cy="112014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EASTSIDE HENDERSON REDEVELOPMENT AREA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89" y="1587837"/>
            <a:ext cx="7951361" cy="502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4370329" y="2413591"/>
            <a:ext cx="2023382" cy="2434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7164" y="3333311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PITTMAN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NEIGHBORHOOD</a:t>
            </a:r>
          </a:p>
        </p:txBody>
      </p:sp>
    </p:spTree>
    <p:extLst>
      <p:ext uri="{BB962C8B-B14F-4D97-AF65-F5344CB8AC3E}">
        <p14:creationId xmlns:p14="http://schemas.microsoft.com/office/powerpoint/2010/main" val="288364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581" y="350770"/>
            <a:ext cx="3430724" cy="1852785"/>
          </a:xfrm>
        </p:spPr>
        <p:txBody>
          <a:bodyPr anchor="t">
            <a:normAutofit/>
          </a:bodyPr>
          <a:lstStyle/>
          <a:p>
            <a:r>
              <a:rPr lang="en-US" dirty="0"/>
              <a:t>WHY PITTMAN?</a:t>
            </a:r>
            <a:br>
              <a:rPr lang="en-US" dirty="0"/>
            </a:br>
            <a:r>
              <a:rPr lang="en-US" dirty="0"/>
              <a:t>WHY NOW?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9" y="2576700"/>
            <a:ext cx="2280311" cy="2474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68" y="2716650"/>
            <a:ext cx="2105939" cy="2306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00" y="1097243"/>
            <a:ext cx="1684494" cy="182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74" y="147484"/>
            <a:ext cx="4243486" cy="6558116"/>
          </a:xfrm>
          <a:prstGeom prst="rect">
            <a:avLst/>
          </a:prstGeom>
        </p:spPr>
      </p:pic>
      <p:graphicFrame>
        <p:nvGraphicFramePr>
          <p:cNvPr id="9" name="Content Placeholder 2"/>
          <p:cNvGraphicFramePr>
            <a:graphicFrameLocks/>
          </p:cNvGraphicFramePr>
          <p:nvPr>
            <p:extLst/>
          </p:nvPr>
        </p:nvGraphicFramePr>
        <p:xfrm>
          <a:off x="2082837" y="2389593"/>
          <a:ext cx="3375210" cy="3990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5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57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PITTMAN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HENDERSON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215">
                <a:tc>
                  <a:txBody>
                    <a:bodyPr/>
                    <a:lstStyle/>
                    <a:p>
                      <a:r>
                        <a:rPr lang="en-US" sz="1200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4,750 (1.3%)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285,667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577">
                <a:tc>
                  <a:txBody>
                    <a:bodyPr/>
                    <a:lstStyle/>
                    <a:p>
                      <a:r>
                        <a:rPr lang="en-US" sz="1200" dirty="0"/>
                        <a:t>Hispanic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1,235 (34%)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215">
                <a:tc>
                  <a:txBody>
                    <a:bodyPr/>
                    <a:lstStyle/>
                    <a:p>
                      <a:r>
                        <a:rPr lang="en-US" sz="1200" dirty="0"/>
                        <a:t>Homeownership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52.3%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577">
                <a:tc>
                  <a:txBody>
                    <a:bodyPr/>
                    <a:lstStyle/>
                    <a:p>
                      <a:r>
                        <a:rPr lang="en-US" sz="1200" dirty="0"/>
                        <a:t>Median Household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$38,495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$63,830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215">
                <a:tc>
                  <a:txBody>
                    <a:bodyPr/>
                    <a:lstStyle/>
                    <a:p>
                      <a:r>
                        <a:rPr lang="en-US" sz="1200" dirty="0"/>
                        <a:t>Persons in Poverty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≥15%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809">
                <a:tc>
                  <a:txBody>
                    <a:bodyPr/>
                    <a:lstStyle/>
                    <a:p>
                      <a:r>
                        <a:rPr lang="en-US" sz="1200" dirty="0"/>
                        <a:t>Food Insecurity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237">
                <a:tc>
                  <a:txBody>
                    <a:bodyPr/>
                    <a:lstStyle/>
                    <a:p>
                      <a:r>
                        <a:rPr lang="en-US" sz="1200" dirty="0"/>
                        <a:t>Bachelor Degree or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≤15%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577">
                <a:tc>
                  <a:txBody>
                    <a:bodyPr/>
                    <a:lstStyle/>
                    <a:p>
                      <a:r>
                        <a:rPr lang="en-US" sz="1200" dirty="0"/>
                        <a:t>Home Median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≤$150,000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$213,700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199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884" y="96722"/>
            <a:ext cx="2939067" cy="77835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PITTMAN &amp; SURROUNDINGS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56" y="157316"/>
            <a:ext cx="4688412" cy="6544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22"/>
          <a:stretch/>
        </p:blipFill>
        <p:spPr>
          <a:xfrm>
            <a:off x="6892272" y="2297002"/>
            <a:ext cx="2846679" cy="107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8"/>
          <a:stretch/>
        </p:blipFill>
        <p:spPr>
          <a:xfrm>
            <a:off x="6895718" y="833892"/>
            <a:ext cx="2846679" cy="1384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8" b="29736"/>
          <a:stretch/>
        </p:blipFill>
        <p:spPr>
          <a:xfrm>
            <a:off x="6892275" y="3451135"/>
            <a:ext cx="2846679" cy="1022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72" y="4547528"/>
            <a:ext cx="2850124" cy="988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4"/>
          <a:stretch/>
        </p:blipFill>
        <p:spPr>
          <a:xfrm>
            <a:off x="6895717" y="5613900"/>
            <a:ext cx="2846679" cy="10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6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878800" y="-115410"/>
            <a:ext cx="0" cy="7190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4370" y="2569093"/>
            <a:ext cx="3014713" cy="202534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Pittman Neighborhood Revitalization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4370" y="4800600"/>
            <a:ext cx="3014714" cy="758942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INVEST HEALTH</a:t>
            </a:r>
            <a:br>
              <a:rPr lang="en-US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85000"/>
                  </a:schemeClr>
                </a:solidFill>
              </a:rPr>
              <a:t>Strategies for Healthier Cities</a:t>
            </a:r>
            <a:endParaRPr lang="en-US" sz="16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19" y="717755"/>
            <a:ext cx="4292675" cy="55552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66" y="5615785"/>
            <a:ext cx="886814" cy="8382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35" y="5615785"/>
            <a:ext cx="106954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781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104" y="365761"/>
            <a:ext cx="7269480" cy="590843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WHAT WE HEARD….</a:t>
            </a:r>
          </a:p>
        </p:txBody>
      </p:sp>
      <p:pic>
        <p:nvPicPr>
          <p:cNvPr id="33" name="Picture 3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" t="15020" r="65921" b="46366"/>
          <a:stretch/>
        </p:blipFill>
        <p:spPr bwMode="auto">
          <a:xfrm>
            <a:off x="8117172" y="1518686"/>
            <a:ext cx="1617247" cy="1518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14836" r="65801" b="45806"/>
          <a:stretch/>
        </p:blipFill>
        <p:spPr bwMode="auto">
          <a:xfrm>
            <a:off x="3544992" y="1489544"/>
            <a:ext cx="1590455" cy="1547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14610" r="66061" b="45737"/>
          <a:stretch/>
        </p:blipFill>
        <p:spPr bwMode="auto">
          <a:xfrm>
            <a:off x="1999466" y="1477819"/>
            <a:ext cx="1590455" cy="15592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14487" r="66219" b="45981"/>
          <a:stretch/>
        </p:blipFill>
        <p:spPr bwMode="auto">
          <a:xfrm>
            <a:off x="5090515" y="1482703"/>
            <a:ext cx="1548521" cy="15543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C:\Users\Maf4\AppData\Local\Microsoft\Windows\Temporary Internet Files\Content.IE5\RFPGKMDT\check-mark-icon[1]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212" y="2616063"/>
            <a:ext cx="403017" cy="39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1" t="14711" r="33303" b="45981"/>
          <a:stretch/>
        </p:blipFill>
        <p:spPr bwMode="auto">
          <a:xfrm>
            <a:off x="6592610" y="1491494"/>
            <a:ext cx="1653354" cy="15455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C:\Users\Maf4\AppData\Local\Microsoft\Windows\Temporary Internet Files\Content.IE5\RFPGKMDT\check-mark-icon[1]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11" y="2616062"/>
            <a:ext cx="403017" cy="3944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2367404" y="1081136"/>
            <a:ext cx="854576" cy="35715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Food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5362331" y="1081137"/>
            <a:ext cx="1062134" cy="35715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6992000" y="1081137"/>
            <a:ext cx="854576" cy="36788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Jobs</a:t>
            </a: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8245964" y="1081136"/>
            <a:ext cx="1440052" cy="37018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Pedestrian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Amenities </a:t>
            </a: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3701882" y="1081139"/>
            <a:ext cx="1276670" cy="35715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9790" y="3000940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PRIORITY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#1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50194" y="3000940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PRIORITY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#2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06910" y="3000940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PRIORITY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#3</a:t>
            </a:r>
          </a:p>
        </p:txBody>
      </p:sp>
      <p:pic>
        <p:nvPicPr>
          <p:cNvPr id="29" name="Picture 28" descr="C:\Users\Maf4\AppData\Local\Microsoft\Windows\Temporary Internet Files\Content.IE5\RFPGKMDT\check-mark-icon[1]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16" y="2606536"/>
            <a:ext cx="403017" cy="39440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Content Placeholder 7"/>
          <p:cNvSpPr txBox="1">
            <a:spLocks/>
          </p:cNvSpPr>
          <p:nvPr/>
        </p:nvSpPr>
        <p:spPr>
          <a:xfrm>
            <a:off x="2034459" y="3427893"/>
            <a:ext cx="7624801" cy="1665103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D34817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600" b="1" i="1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“It is not a fancy place but we like it”.</a:t>
            </a:r>
          </a:p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D34817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600" b="1" i="1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“Walking to the stores is difficult, they are too far away”. </a:t>
            </a:r>
          </a:p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D34817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600" b="1" i="1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“Having a weekend marketplace at the park with vendors bringing food for sale at affordable prices will be great…like the one at Green Valley, but not so expensive”.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7" y="5108504"/>
            <a:ext cx="2243562" cy="14869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07" y="5103628"/>
            <a:ext cx="2006008" cy="14869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13658" r="7986"/>
          <a:stretch/>
        </p:blipFill>
        <p:spPr>
          <a:xfrm>
            <a:off x="2489018" y="5112876"/>
            <a:ext cx="2243562" cy="148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47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32" y="200707"/>
            <a:ext cx="7637563" cy="1160260"/>
          </a:xfrm>
        </p:spPr>
        <p:txBody>
          <a:bodyPr anchor="t">
            <a:noAutofit/>
          </a:bodyPr>
          <a:lstStyle/>
          <a:p>
            <a:r>
              <a:rPr lang="en-US" dirty="0"/>
              <a:t>NEIGHBORHOOD CORE</a:t>
            </a:r>
            <a:br>
              <a:rPr lang="en-US" dirty="0"/>
            </a:br>
            <a:r>
              <a:rPr lang="en-US" dirty="0"/>
              <a:t>ANALYSIS &amp; PROJECTS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35" y="1663187"/>
            <a:ext cx="7599561" cy="4892357"/>
          </a:xfrm>
        </p:spPr>
      </p:pic>
    </p:spTree>
    <p:extLst>
      <p:ext uri="{BB962C8B-B14F-4D97-AF65-F5344CB8AC3E}">
        <p14:creationId xmlns:p14="http://schemas.microsoft.com/office/powerpoint/2010/main" val="3150655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72" y="0"/>
            <a:ext cx="529936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18" y="446414"/>
            <a:ext cx="1956816" cy="2785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10" y="3530990"/>
            <a:ext cx="1944624" cy="2834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721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89" y="137652"/>
            <a:ext cx="4706666" cy="65777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971859" y="193925"/>
            <a:ext cx="2872118" cy="126911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/>
              <a:t>PLANNED &amp; PROPOSED PROJECTS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066260" y="1488553"/>
            <a:ext cx="2987750" cy="5226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D34817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Improvement of connectivity and pedestrian amenities throughout the neighborhood.-COH PW&amp;PR + CD&amp;S</a:t>
            </a:r>
          </a:p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D34817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Replacement of aged infrastructure, including waterlines.- COH Utilities + PW&amp;PR </a:t>
            </a:r>
          </a:p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D34817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Incorporation of public art by painting a mural and engaging neighborhood organizations.- COH CD&amp;S, RDA, B&amp;GC +  Edna </a:t>
            </a:r>
            <a:r>
              <a:rPr kumimoji="0" lang="en-US" sz="18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Hinman</a:t>
            </a:r>
            <a:endParaRPr kumimoji="0" lang="en-US" sz="1800" b="0" i="0" u="none" strike="noStrike" kern="1200" cap="none" spc="1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739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257800"/>
            <a:ext cx="7486650" cy="1100470"/>
          </a:xfrm>
        </p:spPr>
        <p:txBody>
          <a:bodyPr anchor="t">
            <a:noAutofit/>
          </a:bodyPr>
          <a:lstStyle/>
          <a:p>
            <a:r>
              <a:rPr lang="en-US" sz="3600" dirty="0"/>
              <a:t>Opportunities for </a:t>
            </a:r>
            <a:br>
              <a:rPr lang="en-US" sz="3600" dirty="0"/>
            </a:br>
            <a:r>
              <a:rPr lang="en-US" sz="3600" dirty="0"/>
              <a:t>Enhanced Sidewalks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17595"/>
            <a:ext cx="7486650" cy="4573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19117"/>
            <a:ext cx="7486650" cy="45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257800"/>
            <a:ext cx="7486650" cy="1015409"/>
          </a:xfrm>
        </p:spPr>
        <p:txBody>
          <a:bodyPr>
            <a:noAutofit/>
          </a:bodyPr>
          <a:lstStyle/>
          <a:p>
            <a:r>
              <a:rPr lang="en-US" sz="3600" dirty="0"/>
              <a:t>Touro University Nevada Mobile Healthcare Clinic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"/>
          <a:stretch/>
        </p:blipFill>
        <p:spPr>
          <a:xfrm>
            <a:off x="2189078" y="326308"/>
            <a:ext cx="7507372" cy="45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E657A2-130B-4DE0-941C-0EC8CF15282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81201" y="2935289"/>
            <a:ext cx="8228013" cy="299402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Only not-for-profit, religiously sponsored hospitals in Nevada</a:t>
            </a:r>
          </a:p>
          <a:p>
            <a:pPr>
              <a:defRPr/>
            </a:pPr>
            <a:r>
              <a:rPr lang="en-US" sz="2800" dirty="0"/>
              <a:t>Adrian Dominican Sisters started the mission in Henderson 75 years ago</a:t>
            </a:r>
          </a:p>
          <a:p>
            <a:pPr>
              <a:defRPr/>
            </a:pPr>
            <a:r>
              <a:rPr lang="en-US" sz="2800" dirty="0"/>
              <a:t>Provided $164,858,195 in Community Benefit FY16</a:t>
            </a:r>
          </a:p>
          <a:p>
            <a:pPr>
              <a:defRPr/>
            </a:pPr>
            <a:r>
              <a:rPr lang="en-US" sz="2800" dirty="0"/>
              <a:t>Community Investments &amp; Dignity Health Grants</a:t>
            </a:r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</p:txBody>
      </p:sp>
      <p:sp>
        <p:nvSpPr>
          <p:cNvPr id="21507" name="Title 2">
            <a:extLst>
              <a:ext uri="{FF2B5EF4-FFF2-40B4-BE49-F238E27FC236}">
                <a16:creationId xmlns:a16="http://schemas.microsoft.com/office/drawing/2014/main" id="{83E5ED07-773C-4908-BFCF-14E84BCB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altLang="en-US" sz="4000" b="1"/>
              <a:t>Dignity Health – St. Rose Dominican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1769AB5A-F23B-4F1E-9BA7-C14DF1FB01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7FA2CE-78F3-46C0-ADAE-866D0532E31D}" type="slidenum"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800" b="1" i="0" u="none" strike="noStrike" kern="1200" cap="none" spc="0" normalizeH="0" baseline="0" noProof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1509" name="Picture 3">
            <a:extLst>
              <a:ext uri="{FF2B5EF4-FFF2-40B4-BE49-F238E27FC236}">
                <a16:creationId xmlns:a16="http://schemas.microsoft.com/office/drawing/2014/main" id="{AD2A3112-2DE5-447B-ADCC-7CDF023FB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3"/>
          <a:stretch>
            <a:fillRect/>
          </a:stretch>
        </p:blipFill>
        <p:spPr bwMode="auto">
          <a:xfrm>
            <a:off x="3490914" y="1376363"/>
            <a:ext cx="5233987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919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48183"/>
            <a:ext cx="7486650" cy="1089843"/>
          </a:xfrm>
        </p:spPr>
        <p:txBody>
          <a:bodyPr anchor="ctr">
            <a:noAutofit/>
          </a:bodyPr>
          <a:lstStyle/>
          <a:p>
            <a:r>
              <a:rPr lang="en-US" sz="3700" dirty="0" err="1"/>
              <a:t>Hinman</a:t>
            </a:r>
            <a:r>
              <a:rPr lang="en-US" sz="3700" dirty="0"/>
              <a:t> Elementary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b="2869"/>
          <a:stretch/>
        </p:blipFill>
        <p:spPr>
          <a:xfrm>
            <a:off x="1627911" y="95104"/>
            <a:ext cx="4248930" cy="2559031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 b="9625"/>
          <a:stretch>
            <a:fillRect/>
          </a:stretch>
        </p:blipFill>
        <p:spPr>
          <a:xfrm>
            <a:off x="5870369" y="2654136"/>
            <a:ext cx="4069131" cy="2464129"/>
          </a:xfrm>
        </p:spPr>
      </p:pic>
      <p:sp>
        <p:nvSpPr>
          <p:cNvPr id="5" name="Rectangle 4"/>
          <p:cNvSpPr/>
          <p:nvPr/>
        </p:nvSpPr>
        <p:spPr>
          <a:xfrm>
            <a:off x="5987834" y="931015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Edible Garden</a:t>
            </a:r>
          </a:p>
        </p:txBody>
      </p:sp>
      <p:sp>
        <p:nvSpPr>
          <p:cNvPr id="6" name="Rectangle 5"/>
          <p:cNvSpPr/>
          <p:nvPr/>
        </p:nvSpPr>
        <p:spPr>
          <a:xfrm>
            <a:off x="2828998" y="3499815"/>
            <a:ext cx="2868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Supper Club</a:t>
            </a:r>
          </a:p>
        </p:txBody>
      </p:sp>
    </p:spTree>
    <p:extLst>
      <p:ext uri="{BB962C8B-B14F-4D97-AF65-F5344CB8AC3E}">
        <p14:creationId xmlns:p14="http://schemas.microsoft.com/office/powerpoint/2010/main" val="747241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69443"/>
            <a:ext cx="7486650" cy="1089837"/>
          </a:xfrm>
        </p:spPr>
        <p:txBody>
          <a:bodyPr>
            <a:noAutofit/>
          </a:bodyPr>
          <a:lstStyle/>
          <a:p>
            <a:r>
              <a:rPr lang="en-US" sz="3700" dirty="0"/>
              <a:t>Veggie Buck Truck           Mobile Farmer’s Market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580151"/>
            <a:ext cx="4385928" cy="3119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72" y="287067"/>
            <a:ext cx="3411169" cy="2330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19" y="2758147"/>
            <a:ext cx="1914525" cy="2085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4488" y="361498"/>
            <a:ext cx="3838353" cy="98488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MOBILE POP-UP FARMER’S MARKET</a:t>
            </a:r>
          </a:p>
        </p:txBody>
      </p:sp>
    </p:spTree>
    <p:extLst>
      <p:ext uri="{BB962C8B-B14F-4D97-AF65-F5344CB8AC3E}">
        <p14:creationId xmlns:p14="http://schemas.microsoft.com/office/powerpoint/2010/main" val="3005691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03139" y="277753"/>
            <a:ext cx="7446127" cy="4548849"/>
            <a:chOff x="673942" y="402643"/>
            <a:chExt cx="7446127" cy="454884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942" y="418067"/>
              <a:ext cx="2244159" cy="1056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157" y="1584790"/>
              <a:ext cx="2213311" cy="1056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66" y="2727313"/>
              <a:ext cx="2228735" cy="10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78" y="3887251"/>
              <a:ext cx="2221023" cy="10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083" y="2750449"/>
              <a:ext cx="2221023" cy="104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082" y="3887251"/>
              <a:ext cx="2221023" cy="10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083" y="402643"/>
              <a:ext cx="2221023" cy="107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083" y="1606056"/>
              <a:ext cx="2221023" cy="1056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892048" y="818714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DEMO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KITCHEN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75569" y="1973722"/>
              <a:ext cx="1351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MEETING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ROOMS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81415" y="3421681"/>
              <a:ext cx="1587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CAFETERIA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92048" y="4304436"/>
              <a:ext cx="1556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TEACHING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KITCHEN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09105" y="2876068"/>
              <a:ext cx="14109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OUTDOOR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MARKET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AREA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09105" y="4289748"/>
              <a:ext cx="10518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GREEN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HOUSE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09105" y="1729163"/>
              <a:ext cx="12362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INDOOR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MARKET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AREA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09106" y="559467"/>
              <a:ext cx="12538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PRIVATE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EVENTS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 panose="02040604050505020304"/>
                  <a:ea typeface="+mn-ea"/>
                  <a:cs typeface="+mn-cs"/>
                </a:rPr>
                <a:t>AREA</a:t>
              </a: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162175" y="5257800"/>
            <a:ext cx="7783830" cy="914400"/>
          </a:xfrm>
        </p:spPr>
        <p:txBody>
          <a:bodyPr anchor="t">
            <a:noAutofit/>
          </a:bodyPr>
          <a:lstStyle/>
          <a:p>
            <a:r>
              <a:rPr lang="en-US" sz="3600" dirty="0"/>
              <a:t>Opportunities for an innovative</a:t>
            </a:r>
            <a:br>
              <a:rPr lang="en-US" sz="3600" dirty="0"/>
            </a:br>
            <a:r>
              <a:rPr lang="en-US" sz="3600" dirty="0"/>
              <a:t>Mixed-use Market</a:t>
            </a:r>
          </a:p>
        </p:txBody>
      </p:sp>
    </p:spTree>
    <p:extLst>
      <p:ext uri="{BB962C8B-B14F-4D97-AF65-F5344CB8AC3E}">
        <p14:creationId xmlns:p14="http://schemas.microsoft.com/office/powerpoint/2010/main" val="511017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3133377" y="4524160"/>
            <a:ext cx="5426961" cy="1589567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/>
              <a:t>THANK YOU!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12118" y="2071425"/>
            <a:ext cx="7269480" cy="590843"/>
          </a:xfrm>
          <a:prstGeom prst="rect">
            <a:avLst/>
          </a:prstGeom>
        </p:spPr>
        <p:txBody>
          <a:bodyPr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7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7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QUESTIONS?</a:t>
            </a: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034459" y="2879040"/>
            <a:ext cx="7624801" cy="1966093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D34817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Stephanie Garcia-Vause, AICP</a:t>
            </a:r>
            <a:br>
              <a:rPr kumimoji="0" lang="en-US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Director of Community Development &amp; Services</a:t>
            </a:r>
            <a:br>
              <a:rPr kumimoji="0" lang="en-US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City of Henderson</a:t>
            </a:r>
            <a:br>
              <a:rPr kumimoji="0" lang="en-US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Stephanie.Garcia-Vause@cityofhenderson.com</a:t>
            </a:r>
            <a:r>
              <a:rPr kumimoji="0" lang="en-US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88" y="4117334"/>
            <a:ext cx="818541" cy="7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54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>
            <a:extLst>
              <a:ext uri="{FF2B5EF4-FFF2-40B4-BE49-F238E27FC236}">
                <a16:creationId xmlns:a16="http://schemas.microsoft.com/office/drawing/2014/main" id="{836CC6EB-00E5-4E3B-89F2-7E722009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altLang="en-US" sz="4000" b="1"/>
              <a:t>Community Health Needs Assessment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6B2AC015-70C2-4EE8-B1B9-6AF11974F7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A0E29A-4D11-4ACC-AC16-080B2493E56F}" type="slidenum"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800" b="1" i="0" u="none" strike="noStrike" kern="1200" cap="none" spc="0" normalizeH="0" baseline="0" noProof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088116E4-A6F4-461B-A70E-BB66A3C1F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9" y="1216026"/>
            <a:ext cx="6891337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A919729-5917-4A21-969F-815B5186AF9B}"/>
              </a:ext>
            </a:extLst>
          </p:cNvPr>
          <p:cNvSpPr/>
          <p:nvPr/>
        </p:nvSpPr>
        <p:spPr>
          <a:xfrm>
            <a:off x="6480175" y="3617914"/>
            <a:ext cx="1474788" cy="14747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34" name="Content Placeholder 1">
            <a:extLst>
              <a:ext uri="{FF2B5EF4-FFF2-40B4-BE49-F238E27FC236}">
                <a16:creationId xmlns:a16="http://schemas.microsoft.com/office/drawing/2014/main" id="{A2C399FC-B0F7-45D9-B801-5AEC98CB06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71714" y="4770439"/>
            <a:ext cx="2359025" cy="822325"/>
          </a:xfrm>
          <a:solidFill>
            <a:schemeClr val="bg2"/>
          </a:solidFill>
        </p:spPr>
        <p:txBody>
          <a:bodyPr/>
          <a:lstStyle/>
          <a:p>
            <a:pPr lvl="2">
              <a:buFont typeface="Wingdings" panose="05000000000000000000" pitchFamily="2" charset="2"/>
              <a:buChar char="q"/>
            </a:pPr>
            <a:r>
              <a:rPr lang="en-US" altLang="en-US" b="1"/>
              <a:t>Chronic Disease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altLang="en-US" b="1"/>
              <a:t>Access to Care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altLang="en-US" b="1"/>
          </a:p>
          <a:p>
            <a:pPr>
              <a:buFont typeface="Wingdings" panose="05000000000000000000" pitchFamily="2" charset="2"/>
              <a:buChar char="q"/>
            </a:pPr>
            <a:endParaRPr lang="en-US" altLang="en-US" b="1"/>
          </a:p>
        </p:txBody>
      </p:sp>
      <p:sp>
        <p:nvSpPr>
          <p:cNvPr id="9" name="Curved Left Arrow 8">
            <a:extLst>
              <a:ext uri="{FF2B5EF4-FFF2-40B4-BE49-F238E27FC236}">
                <a16:creationId xmlns:a16="http://schemas.microsoft.com/office/drawing/2014/main" id="{F0D72C8E-32DC-4D46-A982-9F7B42F3E433}"/>
              </a:ext>
            </a:extLst>
          </p:cNvPr>
          <p:cNvSpPr/>
          <p:nvPr/>
        </p:nvSpPr>
        <p:spPr>
          <a:xfrm rot="2845485" flipH="1">
            <a:off x="6804026" y="1855789"/>
            <a:ext cx="1147763" cy="2630487"/>
          </a:xfrm>
          <a:prstGeom prst="curved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6" name="Picture 10">
            <a:extLst>
              <a:ext uri="{FF2B5EF4-FFF2-40B4-BE49-F238E27FC236}">
                <a16:creationId xmlns:a16="http://schemas.microsoft.com/office/drawing/2014/main" id="{AF39F51E-C9B5-4D78-9DE0-537A82CF5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2298700"/>
            <a:ext cx="8826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11">
            <a:extLst>
              <a:ext uri="{FF2B5EF4-FFF2-40B4-BE49-F238E27FC236}">
                <a16:creationId xmlns:a16="http://schemas.microsoft.com/office/drawing/2014/main" id="{D99A8AB0-DD26-4741-8EC3-479221185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263" y="1903413"/>
            <a:ext cx="15732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Focus Area</a:t>
            </a:r>
          </a:p>
        </p:txBody>
      </p:sp>
    </p:spTree>
    <p:extLst>
      <p:ext uri="{BB962C8B-B14F-4D97-AF65-F5344CB8AC3E}">
        <p14:creationId xmlns:p14="http://schemas.microsoft.com/office/powerpoint/2010/main" val="3609390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CDCDAC-2CD4-4CF6-ADA0-C881A31352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71675" y="1214439"/>
            <a:ext cx="5500688" cy="399732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1800" dirty="0"/>
              <a:t>St. Rose funded $319,634 in community grants to local non-profit partners</a:t>
            </a:r>
          </a:p>
          <a:p>
            <a:pPr>
              <a:defRPr/>
            </a:pPr>
            <a:r>
              <a:rPr lang="en-US" sz="1800" b="1" dirty="0"/>
              <a:t>Catholic Charities &amp; Volunteers in Medicine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dirty="0"/>
              <a:t>$100,000 Medical Care for Homeless</a:t>
            </a:r>
          </a:p>
          <a:p>
            <a:pPr>
              <a:defRPr/>
            </a:pPr>
            <a:r>
              <a:rPr lang="en-US" sz="1800" b="1" dirty="0"/>
              <a:t>Boulder City Lend a Hand $20,000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dirty="0"/>
              <a:t>Transportation for homebound seniors</a:t>
            </a:r>
          </a:p>
          <a:p>
            <a:pPr>
              <a:defRPr/>
            </a:pPr>
            <a:r>
              <a:rPr lang="en-US" sz="1800" b="1" dirty="0"/>
              <a:t>Las Vegas CHIPS $100,000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dirty="0"/>
              <a:t>Healthcare and navigation services for 911 callers</a:t>
            </a:r>
          </a:p>
          <a:p>
            <a:pPr>
              <a:defRPr/>
            </a:pPr>
            <a:r>
              <a:rPr lang="en-US" sz="1800" b="1" dirty="0"/>
              <a:t>UNLV Ollie $45,000 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dirty="0"/>
              <a:t>Expand evidence based programs to more seniors</a:t>
            </a:r>
          </a:p>
          <a:p>
            <a:pPr>
              <a:defRPr/>
            </a:pPr>
            <a:r>
              <a:rPr lang="en-US" sz="1800" b="1" dirty="0"/>
              <a:t>Vision y </a:t>
            </a:r>
            <a:r>
              <a:rPr lang="en-US" sz="1800" b="1" dirty="0" err="1"/>
              <a:t>Compromiso</a:t>
            </a:r>
            <a:r>
              <a:rPr lang="en-US" sz="1800" b="1" dirty="0"/>
              <a:t> $54,634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dirty="0"/>
              <a:t>Implement </a:t>
            </a:r>
            <a:r>
              <a:rPr lang="en-US" sz="1800" dirty="0" err="1"/>
              <a:t>Promotoras</a:t>
            </a:r>
            <a:r>
              <a:rPr lang="en-US" sz="1800" dirty="0"/>
              <a:t> program in Nevada</a:t>
            </a:r>
          </a:p>
          <a:p>
            <a:pPr>
              <a:defRPr/>
            </a:pPr>
            <a:endParaRPr lang="en-US" sz="1800" dirty="0"/>
          </a:p>
        </p:txBody>
      </p:sp>
      <p:sp>
        <p:nvSpPr>
          <p:cNvPr id="23555" name="Title 3">
            <a:extLst>
              <a:ext uri="{FF2B5EF4-FFF2-40B4-BE49-F238E27FC236}">
                <a16:creationId xmlns:a16="http://schemas.microsoft.com/office/drawing/2014/main" id="{469144E5-4F0E-4C1C-A696-56C176608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en-US" sz="4000" b="1"/>
              <a:t>Dignity Health Grants 2017</a:t>
            </a:r>
          </a:p>
        </p:txBody>
      </p:sp>
      <p:sp>
        <p:nvSpPr>
          <p:cNvPr id="23556" name="Slide Number Placeholder 4">
            <a:extLst>
              <a:ext uri="{FF2B5EF4-FFF2-40B4-BE49-F238E27FC236}">
                <a16:creationId xmlns:a16="http://schemas.microsoft.com/office/drawing/2014/main" id="{436673F2-F62A-4D90-A8FE-F3045228A3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0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70C0"/>
              </a:buClr>
              <a:buFont typeface="BentonSansF Book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Aft>
                <a:spcPts val="1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Aft>
                <a:spcPts val="1600"/>
              </a:spcAft>
              <a:buClr>
                <a:srgbClr val="0070C0"/>
              </a:buClr>
              <a:buFont typeface="BentonSansF Book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60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046398F-3186-4670-897F-1F69E47B6636}" type="slidenum"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</a:t>
            </a:fld>
            <a:endParaRPr kumimoji="0" lang="en-US" altLang="en-US" sz="800" b="1" i="0" u="none" strike="noStrike" kern="1200" cap="none" spc="0" normalizeH="0" baseline="0" noProof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23557" name="Content Placeholder 5">
            <a:extLst>
              <a:ext uri="{FF2B5EF4-FFF2-40B4-BE49-F238E27FC236}">
                <a16:creationId xmlns:a16="http://schemas.microsoft.com/office/drawing/2014/main" id="{8FB3FCA4-1624-4811-9548-5401B161F48D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r="20677" b="7254"/>
          <a:stretch>
            <a:fillRect/>
          </a:stretch>
        </p:blipFill>
        <p:spPr>
          <a:xfrm>
            <a:off x="7281863" y="3838575"/>
            <a:ext cx="1111250" cy="1257300"/>
          </a:xfrm>
          <a:prstGeom prst="rect">
            <a:avLst/>
          </a:prstGeom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86FA530A-32F6-4CEA-BEF3-8ED8A4058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r="17896" b="25748"/>
          <a:stretch>
            <a:fillRect/>
          </a:stretch>
        </p:blipFill>
        <p:spPr bwMode="auto">
          <a:xfrm>
            <a:off x="8478838" y="3840163"/>
            <a:ext cx="19939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>
            <a:extLst>
              <a:ext uri="{FF2B5EF4-FFF2-40B4-BE49-F238E27FC236}">
                <a16:creationId xmlns:a16="http://schemas.microsoft.com/office/drawing/2014/main" id="{C62F78DD-EB78-4451-9F86-D5E0AFDD0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0" t="23877" r="9552" b="24336"/>
          <a:stretch>
            <a:fillRect/>
          </a:stretch>
        </p:blipFill>
        <p:spPr bwMode="auto">
          <a:xfrm>
            <a:off x="9017000" y="5211763"/>
            <a:ext cx="144938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C13A66A9-4ED4-47AA-8B12-D6BBB953F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t="16731" r="3876" b="12895"/>
          <a:stretch>
            <a:fillRect/>
          </a:stretch>
        </p:blipFill>
        <p:spPr bwMode="auto">
          <a:xfrm>
            <a:off x="6503989" y="5211764"/>
            <a:ext cx="23955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>
            <a:extLst>
              <a:ext uri="{FF2B5EF4-FFF2-40B4-BE49-F238E27FC236}">
                <a16:creationId xmlns:a16="http://schemas.microsoft.com/office/drawing/2014/main" id="{91173A78-3F06-419B-83D7-5A2F62F45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312" r="10464" b="17931"/>
          <a:stretch>
            <a:fillRect/>
          </a:stretch>
        </p:blipFill>
        <p:spPr bwMode="auto">
          <a:xfrm>
            <a:off x="4230688" y="5216526"/>
            <a:ext cx="214630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2">
            <a:extLst>
              <a:ext uri="{FF2B5EF4-FFF2-40B4-BE49-F238E27FC236}">
                <a16:creationId xmlns:a16="http://schemas.microsoft.com/office/drawing/2014/main" id="{6675DA0E-7F91-46BE-8055-E984F6A5A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0"/>
          <a:stretch>
            <a:fillRect/>
          </a:stretch>
        </p:blipFill>
        <p:spPr bwMode="auto">
          <a:xfrm>
            <a:off x="7845426" y="320676"/>
            <a:ext cx="2620963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116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E0FCB802-0A51-4548-88FC-A28D23ACF45E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t="27663" r="60883" b="25299"/>
          <a:stretch>
            <a:fillRect/>
          </a:stretch>
        </p:blipFill>
        <p:spPr>
          <a:xfrm>
            <a:off x="1785938" y="361951"/>
            <a:ext cx="8564562" cy="585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>
            <a:extLst>
              <a:ext uri="{FF2B5EF4-FFF2-40B4-BE49-F238E27FC236}">
                <a16:creationId xmlns:a16="http://schemas.microsoft.com/office/drawing/2014/main" id="{E9F97E19-A93F-4640-83B7-9C19D829279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/>
              <a:t>Stanford CDSME</a:t>
            </a:r>
          </a:p>
          <a:p>
            <a:r>
              <a:rPr lang="en-US" altLang="en-US"/>
              <a:t>Helping Hands Senior Transportation Program</a:t>
            </a:r>
          </a:p>
          <a:p>
            <a:r>
              <a:rPr lang="en-US" altLang="en-US"/>
              <a:t>12 Community Health Workers &amp; 40 Promotoras</a:t>
            </a:r>
          </a:p>
          <a:p>
            <a:r>
              <a:rPr lang="en-US" altLang="en-US"/>
              <a:t>WIC &amp; SNAP Enrollment</a:t>
            </a:r>
          </a:p>
          <a:p>
            <a:r>
              <a:rPr lang="en-US" altLang="en-US"/>
              <a:t>Nevada Health Link &amp; Medicaid Enrollment</a:t>
            </a:r>
          </a:p>
          <a:p>
            <a:r>
              <a:rPr lang="en-US" altLang="en-US"/>
              <a:t>Diabetes Lifestyle Center</a:t>
            </a:r>
          </a:p>
          <a:p>
            <a:r>
              <a:rPr lang="en-US" altLang="en-US"/>
              <a:t>Congestive Heart Active Management (CHAMP)</a:t>
            </a:r>
          </a:p>
          <a:p>
            <a:r>
              <a:rPr lang="en-US" altLang="en-US"/>
              <a:t>Senior Peer Counseling</a:t>
            </a:r>
          </a:p>
          <a:p>
            <a:r>
              <a:rPr lang="en-US" altLang="en-US"/>
              <a:t>Caregivers, Fall Prevention &amp; Kidney Smart</a:t>
            </a:r>
          </a:p>
        </p:txBody>
      </p:sp>
      <p:sp>
        <p:nvSpPr>
          <p:cNvPr id="25603" name="Title 2">
            <a:extLst>
              <a:ext uri="{FF2B5EF4-FFF2-40B4-BE49-F238E27FC236}">
                <a16:creationId xmlns:a16="http://schemas.microsoft.com/office/drawing/2014/main" id="{06E6FD84-2FC4-4CF2-89B8-8E47D41F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altLang="en-US" sz="4000" b="1"/>
              <a:t>Evidence-Based Programs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8501640B-025F-4E4C-92C6-710DF929E3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83E44-FA2D-4994-B4A9-328ACA846413}" type="slidenum"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800" b="1" i="0" u="none" strike="noStrike" kern="1200" cap="none" spc="0" normalizeH="0" baseline="0" noProof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216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4EDEB61-7396-41A6-BE8D-883091B5356C}"/>
              </a:ext>
            </a:extLst>
          </p:cNvPr>
          <p:cNvSpPr txBox="1">
            <a:spLocks/>
          </p:cNvSpPr>
          <p:nvPr/>
        </p:nvSpPr>
        <p:spPr>
          <a:xfrm>
            <a:off x="1808164" y="3163889"/>
            <a:ext cx="8575675" cy="530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Creative Single Image Portfolio Options</a:t>
            </a:r>
          </a:p>
        </p:txBody>
      </p:sp>
      <p:pic>
        <p:nvPicPr>
          <p:cNvPr id="26627" name="Picture 2" descr="C:\Users\lnewbry\Pictures\Banner-Healing-Power-marquee.jpg">
            <a:extLst>
              <a:ext uri="{FF2B5EF4-FFF2-40B4-BE49-F238E27FC236}">
                <a16:creationId xmlns:a16="http://schemas.microsoft.com/office/drawing/2014/main" id="{1F187014-A69E-437B-B5E6-0C96C05C4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2" t="1852" r="8588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367382F8-4FCE-45E6-A523-9A92CA3AD17D}"/>
              </a:ext>
            </a:extLst>
          </p:cNvPr>
          <p:cNvSpPr txBox="1">
            <a:spLocks/>
          </p:cNvSpPr>
          <p:nvPr/>
        </p:nvSpPr>
        <p:spPr>
          <a:xfrm>
            <a:off x="4787901" y="2557464"/>
            <a:ext cx="2695575" cy="415925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Unleash the </a:t>
            </a:r>
            <a:b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healing power </a:t>
            </a:r>
          </a:p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Humanity </a:t>
            </a:r>
            <a:b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en-AU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243429"/>
      </p:ext>
    </p:extLst>
  </p:cSld>
  <p:clrMapOvr>
    <a:masterClrMapping/>
  </p:clrMapOvr>
  <p:transition spd="med">
    <p:fade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DignityHealth_PPT07_020712_old">
  <a:themeElements>
    <a:clrScheme name="Custom 13">
      <a:dk1>
        <a:srgbClr val="000000"/>
      </a:dk1>
      <a:lt1>
        <a:srgbClr val="FFFFFF"/>
      </a:lt1>
      <a:dk2>
        <a:srgbClr val="D95E00"/>
      </a:dk2>
      <a:lt2>
        <a:srgbClr val="FFFFFF"/>
      </a:lt2>
      <a:accent1>
        <a:srgbClr val="EAAB00"/>
      </a:accent1>
      <a:accent2>
        <a:srgbClr val="D95E00"/>
      </a:accent2>
      <a:accent3>
        <a:srgbClr val="5E9732"/>
      </a:accent3>
      <a:accent4>
        <a:srgbClr val="0070C0"/>
      </a:accent4>
      <a:accent5>
        <a:srgbClr val="AA272F"/>
      </a:accent5>
      <a:accent6>
        <a:srgbClr val="5F6062"/>
      </a:accent6>
      <a:hlink>
        <a:srgbClr val="0070C0"/>
      </a:hlink>
      <a:folHlink>
        <a:srgbClr val="AA272F"/>
      </a:folHlink>
    </a:clrScheme>
    <a:fontScheme name="Office">
      <a:maj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MoolBoran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Times New Roman"/>
        <a:font script="Jpan" typeface="ＭＳ Ｐゴシック"/>
        <a:font script="Sinh" typeface="Iskoola Pota"/>
        <a:font script="Hans" typeface="宋体"/>
        <a:font script="Arab" typeface="Times New Roman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Times New Roman"/>
        <a:font script="Tibt" typeface="Microsoft Himalaya"/>
        <a:font script="Knda" typeface="Tunga"/>
        <a:font script="Yiii" typeface="Microsoft Yi Baiti"/>
        <a:font script="Mong" typeface="Mongolian Baiti"/>
        <a:font script="Thai" typeface="Angsana New"/>
        <a:font script="Syrc" typeface="Estrangelo Edessa"/>
        <a:font script="Geor" typeface="Sylfaen"/>
      </a:majorFont>
      <a:minorFont>
        <a:latin typeface="Calibri"/>
        <a:ea typeface=""/>
        <a:cs typeface=""/>
        <a:font script="Uigh" typeface="Microsoft Uighur"/>
        <a:font script="Thaa" typeface="MV Boli"/>
        <a:font script="Gujr" typeface="Shruti"/>
        <a:font script="Khmr" typeface="DaunPenh"/>
        <a:font script="Beng" typeface="Vrinda"/>
        <a:font script="Orya" typeface="Kalinga"/>
        <a:font script="Cans" typeface="Euphemia"/>
        <a:font script="Mlym" typeface="Kartika"/>
        <a:font script="Telu" typeface="Gautami"/>
        <a:font script="Laoo" typeface="DokChampa"/>
        <a:font script="Hant" typeface="新細明體"/>
        <a:font script="Viet" typeface="Arial"/>
        <a:font script="Jpan" typeface="ＭＳ Ｐゴシック"/>
        <a:font script="Sinh" typeface="Iskoola Pota"/>
        <a:font script="Hans" typeface="宋体"/>
        <a:font script="Arab" typeface="Arial"/>
        <a:font script="Guru" typeface="Raavi"/>
        <a:font script="Deva" typeface="Mangal"/>
        <a:font script="Ethi" typeface="Nyala"/>
        <a:font script="Cher" typeface="Plantagenet Cherokee"/>
        <a:font script="Taml" typeface="Latha"/>
        <a:font script="Hang" typeface="맑은 고딕"/>
        <a:font script="Hebr" typeface="Arial"/>
        <a:font script="Tibt" typeface="Microsoft Himalaya"/>
        <a:font script="Knda" typeface="Tunga"/>
        <a:font script="Yiii" typeface="Microsoft Yi Baiti"/>
        <a:font script="Mong" typeface="Mongolian Baiti"/>
        <a:font script="Thai" typeface="Cordia New"/>
        <a:font script="Syrc" typeface="Estrangelo Edessa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895</Words>
  <Application>Microsoft Office PowerPoint</Application>
  <PresentationFormat>Widescreen</PresentationFormat>
  <Paragraphs>260</Paragraphs>
  <Slides>43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Arial</vt:lpstr>
      <vt:lpstr>Arial Rounded MT Bold</vt:lpstr>
      <vt:lpstr>BentonSansF Book</vt:lpstr>
      <vt:lpstr>Book Antiqua</vt:lpstr>
      <vt:lpstr>Calibri</vt:lpstr>
      <vt:lpstr>Calibri Light</vt:lpstr>
      <vt:lpstr>Century Gothic</vt:lpstr>
      <vt:lpstr>Century Schoolbook</vt:lpstr>
      <vt:lpstr>Constantia</vt:lpstr>
      <vt:lpstr>Times New Roman</vt:lpstr>
      <vt:lpstr>Wingdings</vt:lpstr>
      <vt:lpstr>Wingdings 2</vt:lpstr>
      <vt:lpstr>View</vt:lpstr>
      <vt:lpstr>DignityHealth_PPT07_020712_old</vt:lpstr>
      <vt:lpstr>Flow</vt:lpstr>
      <vt:lpstr>1_Office Theme</vt:lpstr>
      <vt:lpstr>Default Design</vt:lpstr>
      <vt:lpstr>Acrobat Document</vt:lpstr>
      <vt:lpstr>PowerPoint Presentation</vt:lpstr>
      <vt:lpstr>     Investing in Health   Holly Lyman, MPH, Director Community Health Henderson Invest Health Team Member </vt:lpstr>
      <vt:lpstr>Clark County Service Area - 7 hospitals</vt:lpstr>
      <vt:lpstr>Dignity Health – St. Rose Dominican</vt:lpstr>
      <vt:lpstr>Community Health Needs Assessment</vt:lpstr>
      <vt:lpstr>Dignity Health Grants 2017</vt:lpstr>
      <vt:lpstr>PowerPoint Presentation</vt:lpstr>
      <vt:lpstr>Evidence-Based Programs</vt:lpstr>
      <vt:lpstr>PowerPoint Presentation</vt:lpstr>
      <vt:lpstr>Questions?</vt:lpstr>
      <vt:lpstr>PROMOTING HEALTHY PEOPLE IN HEALTHY SOUTHERN NEVADA</vt:lpstr>
      <vt:lpstr>Southern Nevada Health District (SNHD)</vt:lpstr>
      <vt:lpstr>County Health Rankings</vt:lpstr>
      <vt:lpstr>What SNHD brings to Invest Health</vt:lpstr>
      <vt:lpstr>How SNHD benefits from Invest Health</vt:lpstr>
      <vt:lpstr>Questions?</vt:lpstr>
      <vt:lpstr>Three Square Food Bank and the Nexus of Health in Southern Nevada</vt:lpstr>
      <vt:lpstr>Three Square’s Mission </vt:lpstr>
      <vt:lpstr>Three Square Programs and Services</vt:lpstr>
      <vt:lpstr>Plan for Health &amp; Food Insecurity</vt:lpstr>
      <vt:lpstr>Food Pantry Services &amp; Poverty Rates</vt:lpstr>
      <vt:lpstr>Questions?</vt:lpstr>
      <vt:lpstr>PowerPoint Presentation</vt:lpstr>
      <vt:lpstr>WANT TO DATE A CDFI? HEALTHY INITIATIVE FINANCING TOPICS THAT MAKE US HOT</vt:lpstr>
      <vt:lpstr>SPECIFIC TYPES OF PROJECTS THAT WILL GET YOU A SECOND DATE</vt:lpstr>
      <vt:lpstr>Who is Clearinghouse CDFI</vt:lpstr>
      <vt:lpstr>History of Impact</vt:lpstr>
      <vt:lpstr>PowerPoint Presentation</vt:lpstr>
      <vt:lpstr>BRINGING “INVEST HEALTH” TO THE PITTMAN NEIGHBORHOOD</vt:lpstr>
      <vt:lpstr>EASTSIDE HENDERSON REDEVELOPMENT AREA</vt:lpstr>
      <vt:lpstr>WHY PITTMAN? WHY NOW?</vt:lpstr>
      <vt:lpstr>PITTMAN &amp; SURROUNDINGS</vt:lpstr>
      <vt:lpstr>Pittman Neighborhood Revitalization Plan</vt:lpstr>
      <vt:lpstr>WHAT WE HEARD….</vt:lpstr>
      <vt:lpstr>NEIGHBORHOOD CORE ANALYSIS &amp; PROJECTS</vt:lpstr>
      <vt:lpstr>PowerPoint Presentation</vt:lpstr>
      <vt:lpstr>PLANNED &amp; PROPOSED PROJECTS</vt:lpstr>
      <vt:lpstr>Opportunities for  Enhanced Sidewalks</vt:lpstr>
      <vt:lpstr>Touro University Nevada Mobile Healthcare Clinic</vt:lpstr>
      <vt:lpstr>Hinman Elementary School</vt:lpstr>
      <vt:lpstr>Veggie Buck Truck           Mobile Farmer’s Market</vt:lpstr>
      <vt:lpstr>Opportunities for an innovative Mixed-use Market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Asher Young</dc:creator>
  <cp:lastModifiedBy>Asher Young</cp:lastModifiedBy>
  <cp:revision>2</cp:revision>
  <dcterms:created xsi:type="dcterms:W3CDTF">2017-10-31T23:02:16Z</dcterms:created>
  <dcterms:modified xsi:type="dcterms:W3CDTF">2017-10-31T23:05:03Z</dcterms:modified>
</cp:coreProperties>
</file>